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37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95" d="100"/>
          <a:sy n="95" d="100"/>
        </p:scale>
        <p:origin x="-1152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46113" y="1447800"/>
            <a:ext cx="7851775" cy="3200400"/>
          </a:xfrm>
          <a:prstGeom prst="rect">
            <a:avLst/>
          </a:prstGeom>
          <a:noFill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8813" y="1537447"/>
            <a:ext cx="7826281" cy="1627093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813" y="3218329"/>
            <a:ext cx="7826281" cy="86061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300"/>
              </a:spcBef>
              <a:buFont typeface="Wingdings 2" pitchFamily="18" charset="2"/>
              <a:buNone/>
              <a:defRPr sz="1800" kern="1200">
                <a:gradFill>
                  <a:gsLst>
                    <a:gs pos="0">
                      <a:schemeClr val="tx1">
                        <a:lumMod val="85000"/>
                      </a:schemeClr>
                    </a:gs>
                    <a:gs pos="100000">
                      <a:schemeClr val="tx1"/>
                    </a:gs>
                  </a:gsLst>
                  <a:lin ang="16200000" scaled="1"/>
                </a:gra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29E33-B620-47F9-BB04-8846C2A5AFC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62856" y="1600200"/>
            <a:ext cx="3931920" cy="56673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21792" y="457200"/>
            <a:ext cx="3474720" cy="510235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62856" y="2240280"/>
            <a:ext cx="3931920" cy="210312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1400" b="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</a:pPr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8577263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1353312"/>
          </a:xfrm>
        </p:spPr>
        <p:txBody>
          <a:bodyPr anchor="t" anchorCtr="0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idx="14"/>
          </p:nvPr>
        </p:nvSpPr>
        <p:spPr>
          <a:xfrm>
            <a:off x="4745038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Click icon to add picture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575" y="458788"/>
            <a:ext cx="4114800" cy="3884612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1353312"/>
          </a:xfrm>
        </p:spPr>
        <p:txBody>
          <a:bodyPr anchor="t" anchorCtr="0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Vide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575" y="4920520"/>
            <a:ext cx="393192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575" y="5563458"/>
            <a:ext cx="3931920" cy="652462"/>
          </a:xfrm>
        </p:spPr>
        <p:txBody>
          <a:bodyPr/>
          <a:lstStyle>
            <a:lvl1pPr marL="0" indent="0" algn="l">
              <a:spcBef>
                <a:spcPts val="300"/>
              </a:spcBef>
              <a:buNone/>
              <a:defRPr sz="14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3"/>
          </p:nvPr>
        </p:nvSpPr>
        <p:spPr>
          <a:xfrm>
            <a:off x="4927918" y="4899025"/>
            <a:ext cx="3931920" cy="1352458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300"/>
              </a:spcBef>
              <a:buNone/>
              <a:defRPr sz="12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Media Placeholder 11"/>
          <p:cNvSpPr>
            <a:spLocks noGrp="1"/>
          </p:cNvSpPr>
          <p:nvPr>
            <p:ph type="media" sz="quarter" idx="14"/>
          </p:nvPr>
        </p:nvSpPr>
        <p:spPr>
          <a:xfrm>
            <a:off x="282575" y="458788"/>
            <a:ext cx="8577263" cy="3849624"/>
          </a:xfrm>
          <a:noFill/>
          <a:ln w="44450">
            <a:solidFill>
              <a:schemeClr val="bg1"/>
            </a:solidFill>
            <a:miter lim="800000"/>
          </a:ln>
          <a:effectLst/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 vert="horz" lIns="91440" tIns="45720" rIns="91440" bIns="45720" rtlCol="0">
            <a:normAutofit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sl-SI" smtClean="0"/>
              <a:t>Click icon to add media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458788"/>
            <a:ext cx="1447800" cy="5792787"/>
          </a:xfrm>
        </p:spPr>
        <p:txBody>
          <a:bodyPr vert="eaVert"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1350" y="458788"/>
            <a:ext cx="6521450" cy="5792787"/>
          </a:xfrm>
        </p:spPr>
        <p:txBody>
          <a:bodyPr vert="eaVert"/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2000"/>
              </a:spcBef>
              <a:defRPr/>
            </a:lvl1pPr>
            <a:lvl2pPr>
              <a:spcBef>
                <a:spcPts val="600"/>
              </a:spcBef>
              <a:defRPr/>
            </a:lvl2pPr>
            <a:lvl3pPr>
              <a:spcBef>
                <a:spcPts val="600"/>
              </a:spcBef>
              <a:defRPr/>
            </a:lvl3pPr>
            <a:lvl4pPr>
              <a:spcBef>
                <a:spcPts val="600"/>
              </a:spcBef>
              <a:defRPr/>
            </a:lvl4pPr>
            <a:lvl5pPr>
              <a:spcBef>
                <a:spcPts val="600"/>
              </a:spcBef>
              <a:defRPr/>
            </a:lvl5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Freeform 19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371725" y="381000"/>
            <a:ext cx="4400550" cy="3048000"/>
          </a:xfrm>
          <a:noFill/>
          <a:ln w="44450">
            <a:solidFill>
              <a:schemeClr val="bg1"/>
            </a:solidFill>
            <a:miter lim="800000"/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none"/>
        </p:style>
        <p:txBody>
          <a:bodyPr>
            <a:normAutofit/>
          </a:bodyPr>
          <a:lstStyle>
            <a:lvl1pPr>
              <a:buNone/>
              <a:defRPr sz="2000"/>
            </a:lvl1pPr>
          </a:lstStyle>
          <a:p>
            <a:r>
              <a:rPr lang="sl-SI" smtClean="0"/>
              <a:t>Click icon to add picture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1350" y="4146363"/>
            <a:ext cx="7856538" cy="1470025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1350" y="5620871"/>
            <a:ext cx="7856538" cy="614081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17059"/>
            <a:ext cx="7772400" cy="1655064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400" b="0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3662979"/>
            <a:ext cx="7772400" cy="1500187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ctr" defTabSz="914400" rtl="0" eaLnBrk="1" latinLnBrk="0" hangingPunct="1">
              <a:lnSpc>
                <a:spcPts val="2000"/>
              </a:lnSpc>
              <a:spcBef>
                <a:spcPts val="2000"/>
              </a:spcBef>
              <a:buFont typeface="Wingdings 2" pitchFamily="18" charset="2"/>
              <a:buNone/>
            </a:pPr>
            <a:r>
              <a:rPr lang="sl-SI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1350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49501" y="1600200"/>
            <a:ext cx="3749040" cy="4651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Freeform 1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1350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50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2601" y="1532964"/>
            <a:ext cx="3749040" cy="833718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ts val="30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2601" y="2362200"/>
            <a:ext cx="3749040" cy="388937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6" name="Freeform 5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Freeform 6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Freeform 7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Freeform 9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Freeform 10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Freeform 11"/>
          <p:cNvSpPr/>
          <p:nvPr/>
        </p:nvSpPr>
        <p:spPr>
          <a:xfrm>
            <a:off x="280416" y="1525588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Freeform 12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340" y="802910"/>
            <a:ext cx="3474720" cy="116205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2010" y="449705"/>
            <a:ext cx="3931920" cy="578138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4340" y="2057399"/>
            <a:ext cx="3474720" cy="3733801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280416" y="258580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Freeform 8"/>
          <p:cNvSpPr/>
          <p:nvPr/>
        </p:nvSpPr>
        <p:spPr>
          <a:xfrm>
            <a:off x="280416" y="6399213"/>
            <a:ext cx="8558784" cy="0"/>
          </a:xfrm>
          <a:custGeom>
            <a:avLst/>
            <a:gdLst>
              <a:gd name="connsiteX0" fmla="*/ 0 w 8592671"/>
              <a:gd name="connsiteY0" fmla="*/ 0 h 0"/>
              <a:gd name="connsiteX1" fmla="*/ 8592671 w 8592671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592671">
                <a:moveTo>
                  <a:pt x="0" y="0"/>
                </a:moveTo>
                <a:lnTo>
                  <a:pt x="8592671" y="0"/>
                </a:lnTo>
              </a:path>
            </a:pathLst>
          </a:custGeom>
          <a:ln w="3175">
            <a:solidFill>
              <a:schemeClr val="tx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1350" y="107576"/>
            <a:ext cx="7856538" cy="131006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sl-SI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8565" y="1600200"/>
            <a:ext cx="7878788" cy="4639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Click to edit Master text styles</a:t>
            </a:r>
          </a:p>
          <a:p>
            <a:pPr lvl="1"/>
            <a:r>
              <a:rPr lang="sl-SI" smtClean="0"/>
              <a:t>Second level</a:t>
            </a:r>
          </a:p>
          <a:p>
            <a:pPr lvl="2"/>
            <a:r>
              <a:rPr lang="sl-SI" smtClean="0"/>
              <a:t>Third level</a:t>
            </a:r>
          </a:p>
          <a:p>
            <a:pPr lvl="3"/>
            <a:r>
              <a:rPr lang="sl-SI" smtClean="0"/>
              <a:t>Fourth level</a:t>
            </a:r>
          </a:p>
          <a:p>
            <a:pPr lvl="4"/>
            <a:r>
              <a:rPr lang="sl-SI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356350"/>
            <a:ext cx="2133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05BA9368-9512-5C43-A8F6-3F52B3175D21}" type="datetimeFigureOut">
              <a:rPr lang="en-US" smtClean="0"/>
              <a:t>1/24/12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0416" y="6356350"/>
            <a:ext cx="28956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356350"/>
            <a:ext cx="7620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100">
                <a:solidFill>
                  <a:schemeClr val="tx1">
                    <a:lumMod val="75000"/>
                  </a:schemeClr>
                </a:solidFill>
              </a:defRPr>
            </a:lvl1pPr>
          </a:lstStyle>
          <a:p>
            <a:fld id="{ED526027-249C-A04B-91C7-F2E8900F497F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Font typeface="Wingdings 2" pitchFamily="18" charset="2"/>
        <a:buChar char="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tx1">
            <a:lumMod val="65000"/>
          </a:schemeClr>
        </a:buClr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Font typeface="Wingdings 2" pitchFamily="18" charset="2"/>
        <a:buChar char="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6187"/>
            <a:ext cx="7772400" cy="3294264"/>
          </a:xfrm>
        </p:spPr>
        <p:txBody>
          <a:bodyPr>
            <a:normAutofit/>
          </a:bodyPr>
          <a:lstStyle/>
          <a:p>
            <a:r>
              <a:rPr lang="en-US" sz="8889" dirty="0" smtClean="0"/>
              <a:t>St. Louis IX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king of France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12211" y="3600451"/>
            <a:ext cx="4398210" cy="113197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25 April 1214 – 25 August 1270</a:t>
            </a:r>
            <a:endParaRPr lang="en-US" sz="2800" dirty="0"/>
          </a:p>
        </p:txBody>
      </p:sp>
      <p:pic>
        <p:nvPicPr>
          <p:cNvPr id="4" name="Picture 3" descr="louis IX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0421" y="3600451"/>
            <a:ext cx="2438400" cy="304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dirty="0" smtClean="0"/>
              <a:t>Family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Father died in 1226	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His mother ruled instead of him,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Brother become count  of Anjou,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Louis marred Margaret of Provence</a:t>
            </a:r>
          </a:p>
          <a:p>
            <a:endParaRPr lang="en-US" dirty="0"/>
          </a:p>
        </p:txBody>
      </p:sp>
      <p:pic>
        <p:nvPicPr>
          <p:cNvPr id="4" name="Picture 3" descr="luois VII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5805" y="1724025"/>
            <a:ext cx="2540000" cy="3200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/>
              <a:t>S</a:t>
            </a:r>
            <a:r>
              <a:rPr lang="en-US" dirty="0" smtClean="0"/>
              <a:t>eventh </a:t>
            </a:r>
            <a:r>
              <a:rPr lang="en-US" dirty="0" smtClean="0"/>
              <a:t>C</a:t>
            </a:r>
            <a:r>
              <a:rPr lang="en-US" dirty="0" smtClean="0"/>
              <a:t>rusade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Announcement of crusade in 1224</a:t>
            </a:r>
          </a:p>
          <a:p>
            <a:r>
              <a:rPr lang="en-US" dirty="0" smtClean="0"/>
              <a:t>Sailing to Egypt  </a:t>
            </a:r>
          </a:p>
          <a:p>
            <a:r>
              <a:rPr lang="en-US" dirty="0" smtClean="0"/>
              <a:t>Attack on Cairo</a:t>
            </a:r>
          </a:p>
          <a:p>
            <a:r>
              <a:rPr lang="en-US" dirty="0" smtClean="0"/>
              <a:t>Louis  taken as a prisoner </a:t>
            </a:r>
          </a:p>
          <a:p>
            <a:r>
              <a:rPr lang="en-US" dirty="0" smtClean="0"/>
              <a:t>Return home</a:t>
            </a:r>
            <a:endParaRPr lang="en-US" dirty="0"/>
          </a:p>
        </p:txBody>
      </p:sp>
      <p:pic>
        <p:nvPicPr>
          <p:cNvPr id="4" name="Picture 3" descr="crusade 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8892" y="3026335"/>
            <a:ext cx="2527300" cy="3213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Eight Crusade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Started by going to </a:t>
            </a:r>
            <a:r>
              <a:rPr lang="en-US" dirty="0" smtClean="0"/>
              <a:t>T</a:t>
            </a:r>
            <a:r>
              <a:rPr lang="en-US" dirty="0" smtClean="0"/>
              <a:t>unis 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Setting a camp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dysentery</a:t>
            </a:r>
            <a:r>
              <a:rPr lang="en-US" dirty="0" smtClean="0"/>
              <a:t> in the camp </a:t>
            </a:r>
          </a:p>
          <a:p>
            <a:endParaRPr lang="en-US" dirty="0" smtClean="0"/>
          </a:p>
          <a:p>
            <a:r>
              <a:rPr lang="en-US" dirty="0" smtClean="0"/>
              <a:t>Death </a:t>
            </a:r>
            <a:r>
              <a:rPr lang="en-US" smtClean="0"/>
              <a:t>of </a:t>
            </a:r>
            <a:r>
              <a:rPr lang="en-US" smtClean="0"/>
              <a:t>L</a:t>
            </a:r>
            <a:r>
              <a:rPr lang="en-US" smtClean="0"/>
              <a:t>ouis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hibit">
  <a:themeElements>
    <a:clrScheme name="Exhibit">
      <a:dk1>
        <a:sysClr val="windowText" lastClr="000000"/>
      </a:dk1>
      <a:lt1>
        <a:sysClr val="window" lastClr="FFFFFF"/>
      </a:lt1>
      <a:dk2>
        <a:srgbClr val="1C3264"/>
      </a:dk2>
      <a:lt2>
        <a:srgbClr val="CCCCCC"/>
      </a:lt2>
      <a:accent1>
        <a:srgbClr val="3399FF"/>
      </a:accent1>
      <a:accent2>
        <a:srgbClr val="69FFFF"/>
      </a:accent2>
      <a:accent3>
        <a:srgbClr val="CCFF33"/>
      </a:accent3>
      <a:accent4>
        <a:srgbClr val="3333FF"/>
      </a:accent4>
      <a:accent5>
        <a:srgbClr val="9933FF"/>
      </a:accent5>
      <a:accent6>
        <a:srgbClr val="FF33FF"/>
      </a:accent6>
      <a:hlink>
        <a:srgbClr val="6699FF"/>
      </a:hlink>
      <a:folHlink>
        <a:srgbClr val="9999CC"/>
      </a:folHlink>
    </a:clrScheme>
    <a:fontScheme name="Exhibit">
      <a:majorFont>
        <a:latin typeface="Corbel"/>
        <a:ea typeface=""/>
        <a:cs typeface=""/>
        <a:font script="Jpan" typeface="ＭＳ Ｐゴシック"/>
      </a:majorFont>
      <a:minorFont>
        <a:latin typeface="Corbel"/>
        <a:ea typeface=""/>
        <a:cs typeface=""/>
        <a:font script="Jpan" typeface="ＭＳ Ｐゴシック"/>
      </a:minorFont>
    </a:fontScheme>
    <a:fmtScheme name="Exhibi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50000"/>
                <a:satMod val="110000"/>
                <a:lumMod val="70000"/>
              </a:schemeClr>
            </a:gs>
            <a:gs pos="50000">
              <a:schemeClr val="phClr">
                <a:tint val="80000"/>
                <a:satMod val="135000"/>
              </a:schemeClr>
            </a:gs>
            <a:gs pos="100000">
              <a:schemeClr val="phClr">
                <a:tint val="30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10000"/>
                <a:lumMod val="70000"/>
              </a:schemeClr>
            </a:gs>
            <a:gs pos="65000">
              <a:schemeClr val="phClr">
                <a:shade val="90000"/>
                <a:satMod val="200000"/>
                <a:lumMod val="110000"/>
              </a:schemeClr>
            </a:gs>
            <a:gs pos="100000">
              <a:schemeClr val="phClr">
                <a:tint val="90000"/>
                <a:shade val="100000"/>
                <a:satMod val="250000"/>
                <a:lumMod val="150000"/>
              </a:schemeClr>
            </a:gs>
          </a:gsLst>
          <a:lin ang="16200000" scaled="1"/>
        </a:gradFill>
      </a:fillStyleLst>
      <a:lnStyleLst>
        <a:ln w="31750" cap="flat" cmpd="sng" algn="ctr">
          <a:solidFill>
            <a:schemeClr val="phClr">
              <a:satMod val="105000"/>
            </a:schemeClr>
          </a:solidFill>
          <a:prstDash val="solid"/>
        </a:ln>
        <a:ln w="50800" cap="flat" cmpd="sng" algn="ctr">
          <a:solidFill>
            <a:schemeClr val="phClr">
              <a:alpha val="95000"/>
            </a:schemeClr>
          </a:solidFill>
          <a:prstDash val="solid"/>
        </a:ln>
        <a:ln w="50800" cap="flat" cmpd="sng" algn="ctr">
          <a:solidFill>
            <a:schemeClr val="phClr">
              <a:alpha val="9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5000" endPos="15000" dist="50800" dir="5400000" sy="-100000" rotWithShape="0"/>
          </a:effectLst>
        </a:effectStyle>
        <a:effectStyle>
          <a:effectLst>
            <a:innerShdw blurRad="76200" dist="25400" dir="5400000">
              <a:srgbClr val="FFFFFF">
                <a:alpha val="50000"/>
              </a:srgbClr>
            </a:innerShdw>
            <a:outerShdw blurRad="254000" dist="254000" dir="5400000" sx="90000" sy="-30000" rotWithShape="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54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  <a:lumMod val="30000"/>
              </a:schemeClr>
              <a:schemeClr val="phClr">
                <a:tint val="70000"/>
                <a:satMod val="500000"/>
                <a:lumMod val="5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Exhibit.thmx</Template>
  <TotalTime>97</TotalTime>
  <Words>83</Words>
  <Application>Microsoft Macintosh PowerPoint</Application>
  <PresentationFormat>On-screen Show (4:3)</PresentationFormat>
  <Paragraphs>19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Exhibit</vt:lpstr>
      <vt:lpstr>St. Louis IX king of France</vt:lpstr>
      <vt:lpstr>Family </vt:lpstr>
      <vt:lpstr>The Seventh Crusade  </vt:lpstr>
      <vt:lpstr>The Eight Crusade </vt:lpstr>
    </vt:vector>
  </TitlesOfParts>
  <Company>Aequtas Consulting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St. Louis IX king of France</dc:title>
  <dc:creator>Mateja Dermastia</dc:creator>
  <cp:lastModifiedBy>Mateja Dermastia</cp:lastModifiedBy>
  <cp:revision>1</cp:revision>
  <dcterms:created xsi:type="dcterms:W3CDTF">2012-01-24T14:54:47Z</dcterms:created>
  <dcterms:modified xsi:type="dcterms:W3CDTF">2012-01-24T16:32:20Z</dcterms:modified>
</cp:coreProperties>
</file>