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58" r:id="rId7"/>
    <p:sldId id="259"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94660"/>
  </p:normalViewPr>
  <p:slideViewPr>
    <p:cSldViewPr>
      <p:cViewPr varScale="1">
        <p:scale>
          <a:sx n="69" d="100"/>
          <a:sy n="69" d="100"/>
        </p:scale>
        <p:origin x="-143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D849B5F-008D-42FC-A7CA-F52FE1763BB1}" type="datetimeFigureOut">
              <a:rPr lang="en-US" smtClean="0"/>
              <a:t>5/30/2012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2F5B41C7-AC9F-4948-A2AB-79650541DA49}"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849B5F-008D-42FC-A7CA-F52FE1763BB1}" type="datetimeFigureOut">
              <a:rPr lang="en-US" smtClean="0"/>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B41C7-AC9F-4948-A2AB-79650541DA4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849B5F-008D-42FC-A7CA-F52FE1763BB1}" type="datetimeFigureOut">
              <a:rPr lang="en-US" smtClean="0"/>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B41C7-AC9F-4948-A2AB-79650541DA4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849B5F-008D-42FC-A7CA-F52FE1763BB1}" type="datetimeFigureOut">
              <a:rPr lang="en-US" smtClean="0"/>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5B41C7-AC9F-4948-A2AB-79650541DA4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D849B5F-008D-42FC-A7CA-F52FE1763BB1}" type="datetimeFigureOut">
              <a:rPr lang="en-US" smtClean="0"/>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2F5B41C7-AC9F-4948-A2AB-79650541DA4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D849B5F-008D-42FC-A7CA-F52FE1763BB1}" type="datetimeFigureOut">
              <a:rPr lang="en-US" smtClean="0"/>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5B41C7-AC9F-4948-A2AB-79650541DA4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D849B5F-008D-42FC-A7CA-F52FE1763BB1}" type="datetimeFigureOut">
              <a:rPr lang="en-US" smtClean="0"/>
              <a:t>5/30/2012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5B41C7-AC9F-4948-A2AB-79650541DA4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D849B5F-008D-42FC-A7CA-F52FE1763BB1}" type="datetimeFigureOut">
              <a:rPr lang="en-US" smtClean="0"/>
              <a:t>5/30/2012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5B41C7-AC9F-4948-A2AB-79650541DA4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849B5F-008D-42FC-A7CA-F52FE1763BB1}" type="datetimeFigureOut">
              <a:rPr lang="en-US" smtClean="0"/>
              <a:t>5/30/2012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5B41C7-AC9F-4948-A2AB-79650541DA4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D849B5F-008D-42FC-A7CA-F52FE1763BB1}" type="datetimeFigureOut">
              <a:rPr lang="en-US" smtClean="0"/>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5B41C7-AC9F-4948-A2AB-79650541DA4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D849B5F-008D-42FC-A7CA-F52FE1763BB1}" type="datetimeFigureOut">
              <a:rPr lang="en-US" smtClean="0"/>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5B41C7-AC9F-4948-A2AB-79650541DA4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D849B5F-008D-42FC-A7CA-F52FE1763BB1}" type="datetimeFigureOut">
              <a:rPr lang="en-US" smtClean="0"/>
              <a:t>5/30/2012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F5B41C7-AC9F-4948-A2AB-79650541DA4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Harald</a:t>
            </a:r>
            <a:r>
              <a:rPr lang="en-US" dirty="0" smtClean="0"/>
              <a:t> </a:t>
            </a:r>
            <a:r>
              <a:rPr lang="en-US" dirty="0" err="1" smtClean="0"/>
              <a:t>Fairhair</a:t>
            </a:r>
            <a:endParaRPr lang="en-US" dirty="0"/>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0" y="3200400"/>
            <a:ext cx="3800475" cy="3000375"/>
          </a:xfrm>
          <a:prstGeom prst="rect">
            <a:avLst/>
          </a:prstGeom>
        </p:spPr>
      </p:pic>
    </p:spTree>
    <p:extLst>
      <p:ext uri="{BB962C8B-B14F-4D97-AF65-F5344CB8AC3E}">
        <p14:creationId xmlns:p14="http://schemas.microsoft.com/office/powerpoint/2010/main" val="1123448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smtClean="0"/>
              <a:t>Harald</a:t>
            </a:r>
            <a:r>
              <a:rPr lang="en-US" dirty="0" smtClean="0"/>
              <a:t> </a:t>
            </a:r>
            <a:r>
              <a:rPr lang="en-US" dirty="0" err="1" smtClean="0"/>
              <a:t>Fairhair</a:t>
            </a:r>
            <a:r>
              <a:rPr lang="en-US" dirty="0" smtClean="0"/>
              <a:t> or </a:t>
            </a:r>
            <a:r>
              <a:rPr lang="en-US" dirty="0" err="1" smtClean="0"/>
              <a:t>Harald</a:t>
            </a:r>
            <a:r>
              <a:rPr lang="en-US" dirty="0" smtClean="0"/>
              <a:t> </a:t>
            </a:r>
            <a:r>
              <a:rPr lang="en-US" dirty="0" err="1" smtClean="0"/>
              <a:t>Finehair</a:t>
            </a:r>
            <a:r>
              <a:rPr lang="en-US" dirty="0" smtClean="0"/>
              <a:t> was the son of </a:t>
            </a:r>
            <a:r>
              <a:rPr lang="en-US" dirty="0" err="1" smtClean="0"/>
              <a:t>Halfdan</a:t>
            </a:r>
            <a:r>
              <a:rPr lang="en-US" dirty="0" smtClean="0"/>
              <a:t> the Black and was the first king of Norway.</a:t>
            </a:r>
          </a:p>
          <a:p>
            <a:endParaRPr lang="en-US" dirty="0" smtClean="0"/>
          </a:p>
        </p:txBody>
      </p:sp>
    </p:spTree>
    <p:extLst>
      <p:ext uri="{BB962C8B-B14F-4D97-AF65-F5344CB8AC3E}">
        <p14:creationId xmlns:p14="http://schemas.microsoft.com/office/powerpoint/2010/main" val="38247511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a:t>
            </a:r>
            <a:r>
              <a:rPr lang="en-US" dirty="0" err="1"/>
              <a:t>Heimskringla</a:t>
            </a:r>
            <a:r>
              <a:rPr lang="en-US" dirty="0"/>
              <a:t> it is claimed that </a:t>
            </a:r>
            <a:r>
              <a:rPr lang="en-US" dirty="0" err="1"/>
              <a:t>Harald</a:t>
            </a:r>
            <a:r>
              <a:rPr lang="en-US" dirty="0"/>
              <a:t> succeeded, on the death of his father </a:t>
            </a:r>
            <a:r>
              <a:rPr lang="en-US" dirty="0" err="1"/>
              <a:t>Halfdan</a:t>
            </a:r>
            <a:r>
              <a:rPr lang="en-US" dirty="0"/>
              <a:t> the Black </a:t>
            </a:r>
            <a:r>
              <a:rPr lang="en-US" dirty="0" err="1"/>
              <a:t>Gudrödarson</a:t>
            </a:r>
            <a:r>
              <a:rPr lang="en-US" dirty="0"/>
              <a:t>, to the sovereignty of several small, and somewhat scattered kingdoms in </a:t>
            </a:r>
            <a:r>
              <a:rPr lang="en-US" dirty="0" err="1"/>
              <a:t>Vestfold</a:t>
            </a:r>
            <a:r>
              <a:rPr lang="en-US" dirty="0"/>
              <a:t>, which had come into his father's hands through conquest and inheritance. His protector-regent was his mother's brother </a:t>
            </a:r>
            <a:r>
              <a:rPr lang="en-US" dirty="0" err="1"/>
              <a:t>Guthorm</a:t>
            </a:r>
            <a:r>
              <a:rPr lang="en-US" dirty="0"/>
              <a:t>.</a:t>
            </a:r>
          </a:p>
        </p:txBody>
      </p:sp>
    </p:spTree>
    <p:extLst>
      <p:ext uri="{BB962C8B-B14F-4D97-AF65-F5344CB8AC3E}">
        <p14:creationId xmlns:p14="http://schemas.microsoft.com/office/powerpoint/2010/main" val="16536616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The unification of Norway is, according to a tale narrated in </a:t>
            </a:r>
            <a:r>
              <a:rPr lang="en-US" dirty="0" err="1"/>
              <a:t>Heimskringla</a:t>
            </a:r>
            <a:r>
              <a:rPr lang="en-US" dirty="0"/>
              <a:t>, something of a love story. The tale begins with a marriage proposal that resulted in rejection and scorn from </a:t>
            </a:r>
            <a:r>
              <a:rPr lang="en-US" dirty="0" err="1"/>
              <a:t>Gyda</a:t>
            </a:r>
            <a:r>
              <a:rPr lang="en-US" dirty="0"/>
              <a:t>, the daughter of </a:t>
            </a:r>
            <a:r>
              <a:rPr lang="en-US" dirty="0" err="1"/>
              <a:t>Eirik</a:t>
            </a:r>
            <a:r>
              <a:rPr lang="en-US" dirty="0"/>
              <a:t>, king of </a:t>
            </a:r>
            <a:r>
              <a:rPr lang="en-US" dirty="0" err="1"/>
              <a:t>Hordaland</a:t>
            </a:r>
            <a:r>
              <a:rPr lang="en-US" dirty="0"/>
              <a:t>. She said she refused to marry </a:t>
            </a:r>
            <a:r>
              <a:rPr lang="en-US" dirty="0" err="1"/>
              <a:t>Harald</a:t>
            </a:r>
            <a:r>
              <a:rPr lang="en-US" dirty="0"/>
              <a:t> "before he was king over all of Norway". </a:t>
            </a:r>
            <a:r>
              <a:rPr lang="en-US" dirty="0" err="1"/>
              <a:t>Harald</a:t>
            </a:r>
            <a:r>
              <a:rPr lang="en-US" dirty="0"/>
              <a:t> was therefore induced to take a vow not to cut nor comb his hair until he was sole king of Norway, and that ten years later, he was justified in trimming it; whereupon he exchanged the epithet "</a:t>
            </a:r>
            <a:r>
              <a:rPr lang="en-US" dirty="0" err="1"/>
              <a:t>Shockhead</a:t>
            </a:r>
            <a:r>
              <a:rPr lang="en-US" dirty="0"/>
              <a:t>" or "</a:t>
            </a:r>
            <a:r>
              <a:rPr lang="en-US" dirty="0" err="1"/>
              <a:t>Tanglehair</a:t>
            </a:r>
            <a:r>
              <a:rPr lang="en-US" dirty="0"/>
              <a:t>" for the one by which he is usually known</a:t>
            </a:r>
            <a:r>
              <a:rPr lang="en-US" dirty="0" smtClean="0"/>
              <a:t>. </a:t>
            </a:r>
            <a:r>
              <a:rPr lang="en-US" dirty="0"/>
              <a:t>Most scholars today regard this story as a literary tale inspired by the Romance stories that were popular at the courts by the time </a:t>
            </a:r>
            <a:r>
              <a:rPr lang="en-US" dirty="0" err="1"/>
              <a:t>Heimskringla</a:t>
            </a:r>
            <a:r>
              <a:rPr lang="en-US" dirty="0"/>
              <a:t> was written</a:t>
            </a:r>
            <a:r>
              <a:rPr lang="en-US" dirty="0" smtClean="0"/>
              <a:t>.</a:t>
            </a:r>
            <a:endParaRPr lang="en-US" dirty="0"/>
          </a:p>
        </p:txBody>
      </p:sp>
    </p:spTree>
    <p:extLst>
      <p:ext uri="{BB962C8B-B14F-4D97-AF65-F5344CB8AC3E}">
        <p14:creationId xmlns:p14="http://schemas.microsoft.com/office/powerpoint/2010/main" val="2717442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In 866, </a:t>
            </a:r>
            <a:r>
              <a:rPr lang="en-US" dirty="0" err="1"/>
              <a:t>Harald</a:t>
            </a:r>
            <a:r>
              <a:rPr lang="en-US" dirty="0"/>
              <a:t> made the first of a series of conquests over the many petty kingdoms which would compose all of Norway, including </a:t>
            </a:r>
            <a:r>
              <a:rPr lang="en-US" dirty="0" err="1"/>
              <a:t>Värmland</a:t>
            </a:r>
            <a:r>
              <a:rPr lang="en-US" dirty="0"/>
              <a:t> in Sweden, which had sworn allegiance to the Swedish king Erik </a:t>
            </a:r>
            <a:r>
              <a:rPr lang="en-US" dirty="0" err="1"/>
              <a:t>Eymundsson</a:t>
            </a:r>
            <a:r>
              <a:rPr lang="en-US" dirty="0"/>
              <a:t>. In 872, after a great victory at </a:t>
            </a:r>
            <a:r>
              <a:rPr lang="en-US" dirty="0" err="1"/>
              <a:t>Hafrsfjord</a:t>
            </a:r>
            <a:r>
              <a:rPr lang="en-US" dirty="0"/>
              <a:t> near Stavanger, </a:t>
            </a:r>
            <a:r>
              <a:rPr lang="en-US" dirty="0" err="1"/>
              <a:t>Harald</a:t>
            </a:r>
            <a:r>
              <a:rPr lang="en-US" dirty="0"/>
              <a:t> found himself king over the whole country. His realm was, however, threatened by dangers from without, as large numbers of his opponents had taken refuge, not only in Iceland, then recently discovered; but also in the Orkney Islands, Shetland Islands, Hebrides Islands, Faroe Islands and the northern European mainland. However, his opponents' leaving was not entirely voluntary. Many Norwegian chieftains who were wealthy and respected posed a threat to </a:t>
            </a:r>
            <a:r>
              <a:rPr lang="en-US" dirty="0" err="1"/>
              <a:t>Harald</a:t>
            </a:r>
            <a:r>
              <a:rPr lang="en-US" dirty="0"/>
              <a:t>; therefore, they were subjected to much harassment from </a:t>
            </a:r>
            <a:r>
              <a:rPr lang="en-US" dirty="0" err="1"/>
              <a:t>Harald</a:t>
            </a:r>
            <a:r>
              <a:rPr lang="en-US" dirty="0"/>
              <a:t>, prompting them to vacate the land. At last, </a:t>
            </a:r>
            <a:r>
              <a:rPr lang="en-US" dirty="0" err="1"/>
              <a:t>Harald</a:t>
            </a:r>
            <a:r>
              <a:rPr lang="en-US" dirty="0"/>
              <a:t> was forced to make an expedition to the West, to clear the islands and the Scottish mainland of some Vikings who tried to hide there</a:t>
            </a:r>
            <a:r>
              <a:rPr lang="en-US" dirty="0" smtClean="0"/>
              <a:t>.</a:t>
            </a:r>
            <a:endParaRPr lang="en-US" dirty="0"/>
          </a:p>
          <a:p>
            <a:endParaRPr lang="en-US" dirty="0"/>
          </a:p>
        </p:txBody>
      </p:sp>
    </p:spTree>
    <p:extLst>
      <p:ext uri="{BB962C8B-B14F-4D97-AF65-F5344CB8AC3E}">
        <p14:creationId xmlns:p14="http://schemas.microsoft.com/office/powerpoint/2010/main" val="14111532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The latter part of </a:t>
            </a:r>
            <a:r>
              <a:rPr lang="en-US" dirty="0" err="1" smtClean="0"/>
              <a:t>Harald's</a:t>
            </a:r>
            <a:r>
              <a:rPr lang="en-US" dirty="0" smtClean="0"/>
              <a:t> reign was disturbed by the strife of his many sons. The number of sons he left varies in the different saga accounts, from 11 to 20. Twelve of his sons are named as kings, two of them over the whole country. He gave them all the royal title and assigned lands to them, which they were to govern as his representatives; but this arrangement did not put an end to the discord, which continued into the next reign. When he grew old, </a:t>
            </a:r>
            <a:r>
              <a:rPr lang="en-US" dirty="0" err="1" smtClean="0"/>
              <a:t>Harald</a:t>
            </a:r>
            <a:r>
              <a:rPr lang="en-US" dirty="0" smtClean="0"/>
              <a:t> handed over the supreme power to his </a:t>
            </a:r>
            <a:r>
              <a:rPr lang="en-US" dirty="0" err="1" smtClean="0"/>
              <a:t>favourite</a:t>
            </a:r>
            <a:r>
              <a:rPr lang="en-US" dirty="0" smtClean="0"/>
              <a:t> son </a:t>
            </a:r>
            <a:r>
              <a:rPr lang="en-US" dirty="0" err="1" smtClean="0"/>
              <a:t>Eirik</a:t>
            </a:r>
            <a:r>
              <a:rPr lang="en-US" dirty="0" smtClean="0"/>
              <a:t> </a:t>
            </a:r>
            <a:r>
              <a:rPr lang="en-US" dirty="0" err="1" smtClean="0"/>
              <a:t>Bloodaxe</a:t>
            </a:r>
            <a:r>
              <a:rPr lang="en-US" dirty="0" smtClean="0"/>
              <a:t>, whom he intended to be his successor. </a:t>
            </a:r>
            <a:r>
              <a:rPr lang="en-US" dirty="0" err="1" smtClean="0"/>
              <a:t>Eirik</a:t>
            </a:r>
            <a:r>
              <a:rPr lang="en-US" dirty="0" smtClean="0"/>
              <a:t> I ruled side-by-side with his father when </a:t>
            </a:r>
            <a:r>
              <a:rPr lang="en-US" dirty="0" err="1" smtClean="0"/>
              <a:t>Harald</a:t>
            </a:r>
            <a:r>
              <a:rPr lang="en-US" dirty="0" smtClean="0"/>
              <a:t> was 80 years old. </a:t>
            </a:r>
            <a:r>
              <a:rPr lang="en-US" dirty="0" err="1" smtClean="0"/>
              <a:t>Harald</a:t>
            </a:r>
            <a:r>
              <a:rPr lang="en-US" dirty="0" smtClean="0"/>
              <a:t> died three years later due to age in approximately 933.</a:t>
            </a:r>
            <a:endParaRPr lang="en-US" dirty="0"/>
          </a:p>
        </p:txBody>
      </p:sp>
    </p:spTree>
    <p:extLst>
      <p:ext uri="{BB962C8B-B14F-4D97-AF65-F5344CB8AC3E}">
        <p14:creationId xmlns:p14="http://schemas.microsoft.com/office/powerpoint/2010/main" val="3978808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Harald</a:t>
            </a:r>
            <a:r>
              <a:rPr lang="en-US" dirty="0"/>
              <a:t> </a:t>
            </a:r>
            <a:r>
              <a:rPr lang="en-US" dirty="0" err="1"/>
              <a:t>Harfager</a:t>
            </a:r>
            <a:r>
              <a:rPr lang="en-US" dirty="0"/>
              <a:t> was commonly stated to have been buried under a mound at </a:t>
            </a:r>
            <a:r>
              <a:rPr lang="en-US" dirty="0" err="1"/>
              <a:t>Haugar</a:t>
            </a:r>
            <a:r>
              <a:rPr lang="en-US" dirty="0"/>
              <a:t> by the Strait of </a:t>
            </a:r>
            <a:r>
              <a:rPr lang="en-US" dirty="0" err="1"/>
              <a:t>Karmsund</a:t>
            </a:r>
            <a:r>
              <a:rPr lang="en-US" dirty="0"/>
              <a:t> near the church in </a:t>
            </a:r>
            <a:r>
              <a:rPr lang="en-US" dirty="0" err="1"/>
              <a:t>Haugesund</a:t>
            </a:r>
            <a:r>
              <a:rPr lang="en-US" dirty="0"/>
              <a:t>, an area that later would be named the town and municipal </a:t>
            </a:r>
            <a:r>
              <a:rPr lang="en-US" dirty="0" err="1"/>
              <a:t>Haugesund</a:t>
            </a:r>
            <a:r>
              <a:rPr lang="en-US" dirty="0"/>
              <a:t>. The area near </a:t>
            </a:r>
            <a:r>
              <a:rPr lang="en-US" dirty="0" err="1"/>
              <a:t>Karmsund</a:t>
            </a:r>
            <a:r>
              <a:rPr lang="en-US" dirty="0"/>
              <a:t> was the traditional burial site for several early Norwegian rulers. The national monument of </a:t>
            </a:r>
            <a:r>
              <a:rPr lang="en-US" dirty="0" err="1"/>
              <a:t>Haraldshaugen</a:t>
            </a:r>
            <a:r>
              <a:rPr lang="en-US" dirty="0"/>
              <a:t> was raised in 1872, to commemorate the Battle of </a:t>
            </a:r>
            <a:r>
              <a:rPr lang="en-US" dirty="0" err="1"/>
              <a:t>Hafrsfjord</a:t>
            </a:r>
            <a:r>
              <a:rPr lang="en-US" dirty="0"/>
              <a:t> in 872</a:t>
            </a:r>
            <a:r>
              <a:rPr lang="en-US" dirty="0" smtClean="0"/>
              <a:t>.</a:t>
            </a:r>
            <a:endParaRPr lang="en-US" dirty="0"/>
          </a:p>
        </p:txBody>
      </p:sp>
    </p:spTree>
    <p:extLst>
      <p:ext uri="{BB962C8B-B14F-4D97-AF65-F5344CB8AC3E}">
        <p14:creationId xmlns:p14="http://schemas.microsoft.com/office/powerpoint/2010/main" val="22579653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 for listening~!</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67000" y="1752600"/>
            <a:ext cx="3474664" cy="4708525"/>
          </a:xfrm>
        </p:spPr>
      </p:pic>
    </p:spTree>
    <p:extLst>
      <p:ext uri="{BB962C8B-B14F-4D97-AF65-F5344CB8AC3E}">
        <p14:creationId xmlns:p14="http://schemas.microsoft.com/office/powerpoint/2010/main" val="35185169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TotalTime>
  <Words>631</Words>
  <Application>Microsoft Office PowerPoint</Application>
  <PresentationFormat>On-screen Show (4:3)</PresentationFormat>
  <Paragraphs>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Apex</vt:lpstr>
      <vt:lpstr>Harald Fairhair</vt:lpstr>
      <vt:lpstr>PowerPoint Presentation</vt:lpstr>
      <vt:lpstr>PowerPoint Presentation</vt:lpstr>
      <vt:lpstr>PowerPoint Presentation</vt:lpstr>
      <vt:lpstr>PowerPoint Presentation</vt:lpstr>
      <vt:lpstr>PowerPoint Presentation</vt:lpstr>
      <vt:lpstr>PowerPoint Presentation</vt:lpstr>
      <vt:lpstr>Thanks for listening~!</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Harald Fairhair</dc:title>
  <dc:creator>charles</dc:creator>
  <cp:lastModifiedBy>charles</cp:lastModifiedBy>
  <cp:revision>2</cp:revision>
  <dcterms:created xsi:type="dcterms:W3CDTF">2012-05-30T08:11:06Z</dcterms:created>
  <dcterms:modified xsi:type="dcterms:W3CDTF">2012-05-30T08:41:45Z</dcterms:modified>
</cp:coreProperties>
</file>