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accent5"/>
          </a:solidFill>
        </p:spPr>
        <p:txBody>
          <a:bodyPr/>
          <a:lstStyle/>
          <a:p>
            <a:r>
              <a:rPr lang="en-US" dirty="0" smtClean="0"/>
              <a:t>The Reader</a:t>
            </a:r>
            <a:endParaRPr lang="en-US" dirty="0"/>
          </a:p>
        </p:txBody>
      </p:sp>
      <p:sp>
        <p:nvSpPr>
          <p:cNvPr id="3" name="Subtitle 2"/>
          <p:cNvSpPr>
            <a:spLocks noGrp="1"/>
          </p:cNvSpPr>
          <p:nvPr>
            <p:ph type="subTitle" idx="1"/>
          </p:nvPr>
        </p:nvSpPr>
        <p:spPr>
          <a:solidFill>
            <a:srgbClr val="0070C0"/>
          </a:solidFill>
        </p:spPr>
        <p:txBody>
          <a:bodyPr/>
          <a:lstStyle/>
          <a:p>
            <a:r>
              <a:rPr lang="en-US" dirty="0" smtClean="0"/>
              <a:t>Contexts</a:t>
            </a:r>
            <a:endParaRPr lang="en-US" dirty="0"/>
          </a:p>
        </p:txBody>
      </p:sp>
    </p:spTree>
    <p:extLst>
      <p:ext uri="{BB962C8B-B14F-4D97-AF65-F5344CB8AC3E}">
        <p14:creationId xmlns:p14="http://schemas.microsoft.com/office/powerpoint/2010/main" val="2939767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Relevant Contexts</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solidFill>
                  <a:srgbClr val="0070C0"/>
                </a:solidFill>
              </a:rPr>
              <a:t>Historical&gt; </a:t>
            </a:r>
            <a:r>
              <a:rPr lang="en-US" dirty="0" smtClean="0"/>
              <a:t>Published in 1995, 50 years after the end of the Second World War</a:t>
            </a:r>
          </a:p>
          <a:p>
            <a:r>
              <a:rPr lang="en-US" dirty="0" smtClean="0"/>
              <a:t>Context of publication &gt; the </a:t>
            </a:r>
            <a:r>
              <a:rPr lang="en-US" dirty="0" smtClean="0">
                <a:solidFill>
                  <a:srgbClr val="C00000"/>
                </a:solidFill>
              </a:rPr>
              <a:t>end of the twentieth century </a:t>
            </a:r>
            <a:r>
              <a:rPr lang="en-US" dirty="0" smtClean="0"/>
              <a:t>when a number of countries including Germany were trying to find ways to come to terms with their pasts.  These countries include Chile, South Africa, Rwanda</a:t>
            </a:r>
          </a:p>
          <a:p>
            <a:r>
              <a:rPr lang="en-US" dirty="0"/>
              <a:t>Context of </a:t>
            </a:r>
            <a:r>
              <a:rPr lang="en-US" dirty="0" smtClean="0"/>
              <a:t>reception &gt; the novel was very popular in both Germany and the English speaking world</a:t>
            </a:r>
          </a:p>
        </p:txBody>
      </p:sp>
    </p:spTree>
    <p:extLst>
      <p:ext uri="{BB962C8B-B14F-4D97-AF65-F5344CB8AC3E}">
        <p14:creationId xmlns:p14="http://schemas.microsoft.com/office/powerpoint/2010/main" val="1858062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Continuation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a:t>"Sometimes 80% of German bestseller lists can be made up of foreign writers; people such as Isobel Allende or Nick </a:t>
            </a:r>
            <a:r>
              <a:rPr lang="en-US" dirty="0" smtClean="0"/>
              <a:t>Hornby German </a:t>
            </a:r>
            <a:r>
              <a:rPr lang="en-US" dirty="0"/>
              <a:t>publishers have had great difficulty selling German writers to German audiences, so some have been looking for more accessible fiction, more Anglo-Saxon style German fiction, and </a:t>
            </a:r>
            <a:r>
              <a:rPr lang="en-US" dirty="0" err="1"/>
              <a:t>Schlink</a:t>
            </a:r>
            <a:r>
              <a:rPr lang="en-US" dirty="0"/>
              <a:t> fitted the bill. This has coincided with increased interest in the Holocaust sparked on one level by things like Schindler's List, but also by events in Rwanda and Bosnia which made many think again about why people, and not just Germans, do these things." </a:t>
            </a:r>
          </a:p>
          <a:p>
            <a:pPr marL="0" indent="0">
              <a:buNone/>
            </a:pPr>
            <a:r>
              <a:rPr lang="en-US" i="1" dirty="0" smtClean="0"/>
              <a:t>Frank Finlay, Head of German at Leeds University</a:t>
            </a:r>
            <a:endParaRPr lang="en-US" i="1" dirty="0"/>
          </a:p>
        </p:txBody>
      </p:sp>
    </p:spTree>
    <p:extLst>
      <p:ext uri="{BB962C8B-B14F-4D97-AF65-F5344CB8AC3E}">
        <p14:creationId xmlns:p14="http://schemas.microsoft.com/office/powerpoint/2010/main" val="1817793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Continuation</a:t>
            </a:r>
          </a:p>
        </p:txBody>
      </p:sp>
      <p:sp>
        <p:nvSpPr>
          <p:cNvPr id="3" name="Content Placeholder 2"/>
          <p:cNvSpPr>
            <a:spLocks noGrp="1"/>
          </p:cNvSpPr>
          <p:nvPr>
            <p:ph idx="1"/>
          </p:nvPr>
        </p:nvSpPr>
        <p:spPr/>
        <p:txBody>
          <a:bodyPr>
            <a:normAutofit fontScale="92500"/>
          </a:bodyPr>
          <a:lstStyle/>
          <a:p>
            <a:r>
              <a:rPr lang="en-US" dirty="0" smtClean="0"/>
              <a:t>Historical Setting&gt;</a:t>
            </a:r>
          </a:p>
          <a:p>
            <a:r>
              <a:rPr lang="en-US" dirty="0" smtClean="0"/>
              <a:t>A retrospective narrative in which the elderly narrator Michael takes us back to various stages in his life including when he was 15 and met Hanna (around 1956), the trial (around 1960), his early adulthood and marriage building up to Hanna’s impending release from prison after serving 18 years, and then to the present of the novel which is 10 years after the latter events</a:t>
            </a:r>
            <a:endParaRPr lang="en-US" dirty="0"/>
          </a:p>
        </p:txBody>
      </p:sp>
    </p:spTree>
    <p:extLst>
      <p:ext uri="{BB962C8B-B14F-4D97-AF65-F5344CB8AC3E}">
        <p14:creationId xmlns:p14="http://schemas.microsoft.com/office/powerpoint/2010/main" val="1671434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negative </a:t>
            </a:r>
            <a:r>
              <a:rPr lang="en-US" dirty="0" err="1" smtClean="0"/>
              <a:t>repsonses</a:t>
            </a:r>
            <a:r>
              <a:rPr lang="en-US" dirty="0" smtClean="0"/>
              <a:t>…</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 book has also </a:t>
            </a:r>
            <a:r>
              <a:rPr lang="en-US"/>
              <a:t>been  </a:t>
            </a:r>
            <a:r>
              <a:rPr lang="en-US" smtClean="0"/>
              <a:t>vehemently </a:t>
            </a:r>
            <a:r>
              <a:rPr lang="en-US" dirty="0" err="1"/>
              <a:t>criticised</a:t>
            </a:r>
            <a:r>
              <a:rPr lang="en-US" dirty="0"/>
              <a:t>, particularly for the idea that Hanna's illiteracy is somehow an excuse for her actions. The writer Frederick Raphael said, "no-one could recommend The Reader without having a tin ear for fiction and a blind eye for evil". </a:t>
            </a:r>
          </a:p>
          <a:p>
            <a:r>
              <a:rPr lang="en-US" dirty="0"/>
              <a:t>Writer and critic Cynthia </a:t>
            </a:r>
            <a:r>
              <a:rPr lang="en-US" dirty="0" err="1"/>
              <a:t>Ozick</a:t>
            </a:r>
            <a:r>
              <a:rPr lang="en-US" dirty="0"/>
              <a:t> claimed the novel "is the product, conscious or not, of a desire to divert [attention] from the culpability of a normally educated population in a nation famed for </a:t>
            </a:r>
            <a:r>
              <a:rPr lang="en-US" dirty="0" err="1"/>
              <a:t>Kultur</a:t>
            </a:r>
            <a:r>
              <a:rPr lang="en-US" dirty="0"/>
              <a:t>". </a:t>
            </a:r>
          </a:p>
          <a:p>
            <a:endParaRPr lang="en-US" dirty="0"/>
          </a:p>
        </p:txBody>
      </p:sp>
    </p:spTree>
    <p:extLst>
      <p:ext uri="{BB962C8B-B14F-4D97-AF65-F5344CB8AC3E}">
        <p14:creationId xmlns:p14="http://schemas.microsoft.com/office/powerpoint/2010/main" val="27036793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358</Words>
  <Application>Microsoft Office PowerPoint</Application>
  <PresentationFormat>On-screen Show (4:3)</PresentationFormat>
  <Paragraphs>15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The Reader</vt:lpstr>
      <vt:lpstr>Relevant Contexts</vt:lpstr>
      <vt:lpstr>Continuation</vt:lpstr>
      <vt:lpstr>Continuation</vt:lpstr>
      <vt:lpstr>More negative repsonses…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Reader</dc:title>
  <dc:creator>Joanna Leach</dc:creator>
  <cp:lastModifiedBy>Joanna Leach</cp:lastModifiedBy>
  <cp:revision>10</cp:revision>
  <dcterms:created xsi:type="dcterms:W3CDTF">2006-08-16T00:00:00Z</dcterms:created>
  <dcterms:modified xsi:type="dcterms:W3CDTF">2014-01-10T09:20:26Z</dcterms:modified>
</cp:coreProperties>
</file>