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sldIdLst>
    <p:sldId id="256" r:id="rId2"/>
    <p:sldId id="260" r:id="rId3"/>
    <p:sldId id="262" r:id="rId4"/>
    <p:sldId id="264" r:id="rId5"/>
    <p:sldId id="259" r:id="rId6"/>
    <p:sldId id="261" r:id="rId7"/>
    <p:sldId id="266" r:id="rId8"/>
    <p:sldId id="267" r:id="rId9"/>
    <p:sldId id="268" r:id="rId10"/>
    <p:sldId id="258"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C3834"/>
    <a:srgbClr val="F58427"/>
    <a:srgbClr val="FFFFFF"/>
    <a:srgbClr val="FFFFCC"/>
    <a:srgbClr val="CCFFCC"/>
    <a:srgbClr val="FF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71" autoAdjust="0"/>
  </p:normalViewPr>
  <p:slideViewPr>
    <p:cSldViewPr>
      <p:cViewPr varScale="1">
        <p:scale>
          <a:sx n="103" d="100"/>
          <a:sy n="103" d="100"/>
        </p:scale>
        <p:origin x="-204" y="-9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23A8705-E907-4961-93FC-489BE28C9953}" type="datetimeFigureOut">
              <a:rPr lang="en-US" smtClean="0"/>
              <a:t>11/22/2013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466AC2-7E82-43FA-A03C-A610211F3456}" type="slidenum">
              <a:rPr lang="en-US" smtClean="0"/>
              <a:t>‹#›</a:t>
            </a:fld>
            <a:endParaRPr lang="en-US"/>
          </a:p>
        </p:txBody>
      </p:sp>
    </p:spTree>
    <p:extLst>
      <p:ext uri="{BB962C8B-B14F-4D97-AF65-F5344CB8AC3E}">
        <p14:creationId xmlns:p14="http://schemas.microsoft.com/office/powerpoint/2010/main" val="38994977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23A8705-E907-4961-93FC-489BE28C9953}" type="datetimeFigureOut">
              <a:rPr lang="en-US" smtClean="0"/>
              <a:t>11/22/2013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466AC2-7E82-43FA-A03C-A610211F3456}" type="slidenum">
              <a:rPr lang="en-US" smtClean="0"/>
              <a:t>‹#›</a:t>
            </a:fld>
            <a:endParaRPr lang="en-US"/>
          </a:p>
        </p:txBody>
      </p:sp>
    </p:spTree>
    <p:extLst>
      <p:ext uri="{BB962C8B-B14F-4D97-AF65-F5344CB8AC3E}">
        <p14:creationId xmlns:p14="http://schemas.microsoft.com/office/powerpoint/2010/main" val="18034801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23A8705-E907-4961-93FC-489BE28C9953}" type="datetimeFigureOut">
              <a:rPr lang="en-US" smtClean="0"/>
              <a:t>11/22/2013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466AC2-7E82-43FA-A03C-A610211F3456}" type="slidenum">
              <a:rPr lang="en-US" smtClean="0"/>
              <a:t>‹#›</a:t>
            </a:fld>
            <a:endParaRPr lang="en-US"/>
          </a:p>
        </p:txBody>
      </p:sp>
    </p:spTree>
    <p:extLst>
      <p:ext uri="{BB962C8B-B14F-4D97-AF65-F5344CB8AC3E}">
        <p14:creationId xmlns:p14="http://schemas.microsoft.com/office/powerpoint/2010/main" val="8372295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23A8705-E907-4961-93FC-489BE28C9953}" type="datetimeFigureOut">
              <a:rPr lang="en-US" smtClean="0"/>
              <a:t>11/22/2013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466AC2-7E82-43FA-A03C-A610211F3456}" type="slidenum">
              <a:rPr lang="en-US" smtClean="0"/>
              <a:t>‹#›</a:t>
            </a:fld>
            <a:endParaRPr lang="en-US"/>
          </a:p>
        </p:txBody>
      </p:sp>
    </p:spTree>
    <p:extLst>
      <p:ext uri="{BB962C8B-B14F-4D97-AF65-F5344CB8AC3E}">
        <p14:creationId xmlns:p14="http://schemas.microsoft.com/office/powerpoint/2010/main" val="5138460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23A8705-E907-4961-93FC-489BE28C9953}" type="datetimeFigureOut">
              <a:rPr lang="en-US" smtClean="0"/>
              <a:t>11/22/2013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466AC2-7E82-43FA-A03C-A610211F3456}" type="slidenum">
              <a:rPr lang="en-US" smtClean="0"/>
              <a:t>‹#›</a:t>
            </a:fld>
            <a:endParaRPr lang="en-US"/>
          </a:p>
        </p:txBody>
      </p:sp>
    </p:spTree>
    <p:extLst>
      <p:ext uri="{BB962C8B-B14F-4D97-AF65-F5344CB8AC3E}">
        <p14:creationId xmlns:p14="http://schemas.microsoft.com/office/powerpoint/2010/main" val="16017273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23A8705-E907-4961-93FC-489BE28C9953}" type="datetimeFigureOut">
              <a:rPr lang="en-US" smtClean="0"/>
              <a:t>11/22/2013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1466AC2-7E82-43FA-A03C-A610211F3456}" type="slidenum">
              <a:rPr lang="en-US" smtClean="0"/>
              <a:t>‹#›</a:t>
            </a:fld>
            <a:endParaRPr lang="en-US"/>
          </a:p>
        </p:txBody>
      </p:sp>
    </p:spTree>
    <p:extLst>
      <p:ext uri="{BB962C8B-B14F-4D97-AF65-F5344CB8AC3E}">
        <p14:creationId xmlns:p14="http://schemas.microsoft.com/office/powerpoint/2010/main" val="28544978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23A8705-E907-4961-93FC-489BE28C9953}" type="datetimeFigureOut">
              <a:rPr lang="en-US" smtClean="0"/>
              <a:t>11/22/2013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1466AC2-7E82-43FA-A03C-A610211F3456}" type="slidenum">
              <a:rPr lang="en-US" smtClean="0"/>
              <a:t>‹#›</a:t>
            </a:fld>
            <a:endParaRPr lang="en-US"/>
          </a:p>
        </p:txBody>
      </p:sp>
    </p:spTree>
    <p:extLst>
      <p:ext uri="{BB962C8B-B14F-4D97-AF65-F5344CB8AC3E}">
        <p14:creationId xmlns:p14="http://schemas.microsoft.com/office/powerpoint/2010/main" val="21009483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23A8705-E907-4961-93FC-489BE28C9953}" type="datetimeFigureOut">
              <a:rPr lang="en-US" smtClean="0"/>
              <a:t>11/22/2013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1466AC2-7E82-43FA-A03C-A610211F3456}" type="slidenum">
              <a:rPr lang="en-US" smtClean="0"/>
              <a:t>‹#›</a:t>
            </a:fld>
            <a:endParaRPr lang="en-US"/>
          </a:p>
        </p:txBody>
      </p:sp>
    </p:spTree>
    <p:extLst>
      <p:ext uri="{BB962C8B-B14F-4D97-AF65-F5344CB8AC3E}">
        <p14:creationId xmlns:p14="http://schemas.microsoft.com/office/powerpoint/2010/main" val="24679440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3A8705-E907-4961-93FC-489BE28C9953}" type="datetimeFigureOut">
              <a:rPr lang="en-US" smtClean="0"/>
              <a:t>11/22/2013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1466AC2-7E82-43FA-A03C-A610211F3456}" type="slidenum">
              <a:rPr lang="en-US" smtClean="0"/>
              <a:t>‹#›</a:t>
            </a:fld>
            <a:endParaRPr lang="en-US"/>
          </a:p>
        </p:txBody>
      </p:sp>
    </p:spTree>
    <p:extLst>
      <p:ext uri="{BB962C8B-B14F-4D97-AF65-F5344CB8AC3E}">
        <p14:creationId xmlns:p14="http://schemas.microsoft.com/office/powerpoint/2010/main" val="12032438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23A8705-E907-4961-93FC-489BE28C9953}" type="datetimeFigureOut">
              <a:rPr lang="en-US" smtClean="0"/>
              <a:t>11/22/2013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1466AC2-7E82-43FA-A03C-A610211F3456}" type="slidenum">
              <a:rPr lang="en-US" smtClean="0"/>
              <a:t>‹#›</a:t>
            </a:fld>
            <a:endParaRPr lang="en-US"/>
          </a:p>
        </p:txBody>
      </p:sp>
    </p:spTree>
    <p:extLst>
      <p:ext uri="{BB962C8B-B14F-4D97-AF65-F5344CB8AC3E}">
        <p14:creationId xmlns:p14="http://schemas.microsoft.com/office/powerpoint/2010/main" val="8406114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23A8705-E907-4961-93FC-489BE28C9953}" type="datetimeFigureOut">
              <a:rPr lang="en-US" smtClean="0"/>
              <a:t>11/22/2013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1466AC2-7E82-43FA-A03C-A610211F3456}" type="slidenum">
              <a:rPr lang="en-US" smtClean="0"/>
              <a:t>‹#›</a:t>
            </a:fld>
            <a:endParaRPr lang="en-US"/>
          </a:p>
        </p:txBody>
      </p:sp>
    </p:spTree>
    <p:extLst>
      <p:ext uri="{BB962C8B-B14F-4D97-AF65-F5344CB8AC3E}">
        <p14:creationId xmlns:p14="http://schemas.microsoft.com/office/powerpoint/2010/main" val="24555223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3A8705-E907-4961-93FC-489BE28C9953}" type="datetimeFigureOut">
              <a:rPr lang="en-US" smtClean="0"/>
              <a:t>11/22/2013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1466AC2-7E82-43FA-A03C-A610211F3456}" type="slidenum">
              <a:rPr lang="en-US" smtClean="0"/>
              <a:t>‹#›</a:t>
            </a:fld>
            <a:endParaRPr lang="en-US"/>
          </a:p>
        </p:txBody>
      </p:sp>
    </p:spTree>
    <p:extLst>
      <p:ext uri="{BB962C8B-B14F-4D97-AF65-F5344CB8AC3E}">
        <p14:creationId xmlns:p14="http://schemas.microsoft.com/office/powerpoint/2010/main" val="9926023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6858000"/>
          </a:xfrm>
          <a:solidFill>
            <a:schemeClr val="tx1"/>
          </a:solidFill>
        </p:spPr>
        <p:txBody>
          <a:bodyPr>
            <a:noAutofit/>
          </a:bodyPr>
          <a:lstStyle/>
          <a:p>
            <a:r>
              <a:rPr lang="en-US" sz="9600" dirty="0" smtClean="0">
                <a:solidFill>
                  <a:schemeClr val="bg1">
                    <a:lumMod val="85000"/>
                  </a:schemeClr>
                </a:solidFill>
                <a:latin typeface="Chiller" panose="04020404031007020602" pitchFamily="82" charset="0"/>
              </a:rPr>
              <a:t>DHMO: </a:t>
            </a:r>
            <a:br>
              <a:rPr lang="en-US" sz="9600" dirty="0" smtClean="0">
                <a:solidFill>
                  <a:schemeClr val="bg1">
                    <a:lumMod val="85000"/>
                  </a:schemeClr>
                </a:solidFill>
                <a:latin typeface="Chiller" panose="04020404031007020602" pitchFamily="82" charset="0"/>
              </a:rPr>
            </a:br>
            <a:r>
              <a:rPr lang="en-US" sz="9600" dirty="0" smtClean="0">
                <a:solidFill>
                  <a:schemeClr val="bg1">
                    <a:lumMod val="85000"/>
                  </a:schemeClr>
                </a:solidFill>
                <a:latin typeface="Chiller" panose="04020404031007020602" pitchFamily="82" charset="0"/>
              </a:rPr>
              <a:t>the universal killer</a:t>
            </a:r>
            <a:endParaRPr lang="en-US" sz="9600" dirty="0">
              <a:solidFill>
                <a:schemeClr val="bg1">
                  <a:lumMod val="85000"/>
                </a:schemeClr>
              </a:solidFill>
              <a:latin typeface="Chiller" panose="04020404031007020602" pitchFamily="82" charset="0"/>
            </a:endParaRPr>
          </a:p>
        </p:txBody>
      </p:sp>
      <p:sp>
        <p:nvSpPr>
          <p:cNvPr id="5" name="TextBox 4"/>
          <p:cNvSpPr txBox="1"/>
          <p:nvPr/>
        </p:nvSpPr>
        <p:spPr>
          <a:xfrm>
            <a:off x="6172200" y="5867400"/>
            <a:ext cx="2438400" cy="523220"/>
          </a:xfrm>
          <a:prstGeom prst="rect">
            <a:avLst/>
          </a:prstGeom>
          <a:noFill/>
        </p:spPr>
        <p:txBody>
          <a:bodyPr wrap="square" rtlCol="0">
            <a:spAutoFit/>
          </a:bodyPr>
          <a:lstStyle/>
          <a:p>
            <a:r>
              <a:rPr lang="en-US" sz="1400" dirty="0" smtClean="0">
                <a:solidFill>
                  <a:schemeClr val="bg1">
                    <a:lumMod val="95000"/>
                  </a:schemeClr>
                </a:solidFill>
                <a:latin typeface="Baskerville Old Face" panose="02020602080505020303" pitchFamily="18" charset="0"/>
              </a:rPr>
              <a:t>       </a:t>
            </a:r>
            <a:r>
              <a:rPr lang="en-US" sz="1400" dirty="0" err="1" smtClean="0">
                <a:solidFill>
                  <a:schemeClr val="bg1">
                    <a:lumMod val="95000"/>
                  </a:schemeClr>
                </a:solidFill>
                <a:latin typeface="Baskerville Old Face" panose="02020602080505020303" pitchFamily="18" charset="0"/>
              </a:rPr>
              <a:t>ToK</a:t>
            </a:r>
            <a:r>
              <a:rPr lang="en-US" sz="1400" dirty="0" smtClean="0">
                <a:solidFill>
                  <a:schemeClr val="bg1">
                    <a:lumMod val="95000"/>
                  </a:schemeClr>
                </a:solidFill>
                <a:latin typeface="Baskerville Old Face" panose="02020602080505020303" pitchFamily="18" charset="0"/>
              </a:rPr>
              <a:t>    25xi13</a:t>
            </a:r>
          </a:p>
          <a:p>
            <a:r>
              <a:rPr lang="en-US" sz="1400" dirty="0" smtClean="0">
                <a:solidFill>
                  <a:schemeClr val="bg1">
                    <a:lumMod val="95000"/>
                  </a:schemeClr>
                </a:solidFill>
                <a:latin typeface="Baskerville Old Face" panose="02020602080505020303" pitchFamily="18" charset="0"/>
              </a:rPr>
              <a:t>richard.major@bisb.hu </a:t>
            </a:r>
            <a:endParaRPr lang="en-US" sz="1400" dirty="0">
              <a:solidFill>
                <a:schemeClr val="bg1">
                  <a:lumMod val="95000"/>
                </a:schemeClr>
              </a:solidFill>
              <a:latin typeface="Baskerville Old Face" panose="02020602080505020303" pitchFamily="18" charset="0"/>
            </a:endParaRPr>
          </a:p>
        </p:txBody>
      </p:sp>
    </p:spTree>
    <p:extLst>
      <p:ext uri="{BB962C8B-B14F-4D97-AF65-F5344CB8AC3E}">
        <p14:creationId xmlns:p14="http://schemas.microsoft.com/office/powerpoint/2010/main" val="26660267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3011150" cy="7315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extBox 1"/>
          <p:cNvSpPr txBox="1"/>
          <p:nvPr/>
        </p:nvSpPr>
        <p:spPr>
          <a:xfrm>
            <a:off x="5257800" y="990600"/>
            <a:ext cx="3581400" cy="6740307"/>
          </a:xfrm>
          <a:prstGeom prst="rect">
            <a:avLst/>
          </a:prstGeom>
          <a:noFill/>
        </p:spPr>
        <p:txBody>
          <a:bodyPr wrap="square" rtlCol="0">
            <a:spAutoFit/>
          </a:bodyPr>
          <a:lstStyle/>
          <a:p>
            <a:r>
              <a:rPr lang="en-US" sz="3600" dirty="0" smtClean="0">
                <a:latin typeface="Baskerville Old Face" panose="02020602080505020303" pitchFamily="18" charset="0"/>
              </a:rPr>
              <a:t>Get involved!</a:t>
            </a:r>
          </a:p>
          <a:p>
            <a:r>
              <a:rPr lang="en-US" sz="3600" dirty="0" smtClean="0">
                <a:latin typeface="Baskerville Old Face" panose="02020602080505020303" pitchFamily="18" charset="0"/>
              </a:rPr>
              <a:t>This is the website for those concerned with arousing people to the threat of hydroxyl acid:</a:t>
            </a:r>
          </a:p>
          <a:p>
            <a:endParaRPr lang="en-US" sz="3600" dirty="0">
              <a:latin typeface="Baskerville Old Face" panose="02020602080505020303" pitchFamily="18" charset="0"/>
            </a:endParaRPr>
          </a:p>
          <a:p>
            <a:r>
              <a:rPr lang="en-US" sz="3600" u="sng" dirty="0" smtClean="0">
                <a:solidFill>
                  <a:schemeClr val="tx2">
                    <a:lumMod val="75000"/>
                  </a:schemeClr>
                </a:solidFill>
                <a:latin typeface="Baskerville Old Face" panose="02020602080505020303" pitchFamily="18" charset="0"/>
              </a:rPr>
              <a:t>www.DHMO.org</a:t>
            </a:r>
          </a:p>
          <a:p>
            <a:endParaRPr lang="en-US" sz="3600" dirty="0" smtClean="0">
              <a:latin typeface="Baskerville Old Face" panose="02020602080505020303" pitchFamily="18" charset="0"/>
            </a:endParaRPr>
          </a:p>
          <a:p>
            <a:endParaRPr lang="en-US" sz="3600" dirty="0">
              <a:latin typeface="Baskerville Old Face" panose="02020602080505020303" pitchFamily="18" charset="0"/>
            </a:endParaRPr>
          </a:p>
          <a:p>
            <a:endParaRPr lang="en-US" dirty="0" smtClean="0"/>
          </a:p>
          <a:p>
            <a:endParaRPr lang="en-US" dirty="0"/>
          </a:p>
        </p:txBody>
      </p:sp>
    </p:spTree>
    <p:extLst>
      <p:ext uri="{BB962C8B-B14F-4D97-AF65-F5344CB8AC3E}">
        <p14:creationId xmlns:p14="http://schemas.microsoft.com/office/powerpoint/2010/main" val="422342937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4419600" cy="7017306"/>
          </a:xfrm>
          <a:prstGeom prst="rect">
            <a:avLst/>
          </a:prstGeom>
          <a:solidFill>
            <a:srgbClr val="FFFFFF"/>
          </a:solidFill>
        </p:spPr>
        <p:txBody>
          <a:bodyPr wrap="square">
            <a:spAutoFit/>
          </a:bodyPr>
          <a:lstStyle/>
          <a:p>
            <a:endParaRPr lang="en-US" sz="3600" dirty="0" smtClean="0">
              <a:effectLst/>
              <a:latin typeface="Baskerville Old Face" panose="02020602080505020303" pitchFamily="18" charset="0"/>
            </a:endParaRPr>
          </a:p>
          <a:p>
            <a:r>
              <a:rPr lang="en-US" sz="3600" dirty="0" smtClean="0">
                <a:effectLst/>
                <a:latin typeface="Baskerville Old Face" panose="02020602080505020303" pitchFamily="18" charset="0"/>
              </a:rPr>
              <a:t>WHAT IS DHMO?</a:t>
            </a:r>
          </a:p>
          <a:p>
            <a:endParaRPr lang="en-US" dirty="0" smtClean="0">
              <a:latin typeface="Baskerville Old Face" panose="02020602080505020303" pitchFamily="18" charset="0"/>
            </a:endParaRPr>
          </a:p>
          <a:p>
            <a:endParaRPr lang="en-US" dirty="0">
              <a:latin typeface="Baskerville Old Face" panose="02020602080505020303" pitchFamily="18" charset="0"/>
            </a:endParaRPr>
          </a:p>
          <a:p>
            <a:r>
              <a:rPr lang="en-US" dirty="0" err="1" smtClean="0">
                <a:effectLst/>
                <a:latin typeface="Baskerville Old Face" panose="02020602080505020303" pitchFamily="18" charset="0"/>
              </a:rPr>
              <a:t>Dihydrogen</a:t>
            </a:r>
            <a:r>
              <a:rPr lang="en-US" dirty="0" smtClean="0">
                <a:effectLst/>
                <a:latin typeface="Baskerville Old Face" panose="02020602080505020303" pitchFamily="18" charset="0"/>
              </a:rPr>
              <a:t> </a:t>
            </a:r>
            <a:r>
              <a:rPr lang="en-US" dirty="0">
                <a:latin typeface="Baskerville Old Face" panose="02020602080505020303" pitchFamily="18" charset="0"/>
              </a:rPr>
              <a:t>m</a:t>
            </a:r>
            <a:r>
              <a:rPr lang="en-US" dirty="0" smtClean="0">
                <a:effectLst/>
                <a:latin typeface="Baskerville Old Face" panose="02020602080505020303" pitchFamily="18" charset="0"/>
              </a:rPr>
              <a:t>onoxide (DHMO) </a:t>
            </a:r>
          </a:p>
          <a:p>
            <a:r>
              <a:rPr lang="en-US" dirty="0" smtClean="0">
                <a:effectLst/>
                <a:latin typeface="Baskerville Old Face" panose="02020602080505020303" pitchFamily="18" charset="0"/>
              </a:rPr>
              <a:t>is a </a:t>
            </a:r>
            <a:r>
              <a:rPr lang="en-US" dirty="0" err="1" smtClean="0">
                <a:effectLst/>
                <a:latin typeface="Baskerville Old Face" panose="02020602080505020303" pitchFamily="18" charset="0"/>
              </a:rPr>
              <a:t>colourless</a:t>
            </a:r>
            <a:r>
              <a:rPr lang="en-US" dirty="0" smtClean="0">
                <a:latin typeface="Baskerville Old Face" panose="02020602080505020303" pitchFamily="18" charset="0"/>
              </a:rPr>
              <a:t>, </a:t>
            </a:r>
            <a:r>
              <a:rPr lang="en-US" dirty="0" err="1" smtClean="0">
                <a:effectLst/>
                <a:latin typeface="Baskerville Old Face" panose="02020602080505020303" pitchFamily="18" charset="0"/>
              </a:rPr>
              <a:t>odourless</a:t>
            </a:r>
            <a:r>
              <a:rPr lang="en-US" dirty="0" smtClean="0">
                <a:effectLst/>
                <a:latin typeface="Baskerville Old Face" panose="02020602080505020303" pitchFamily="18" charset="0"/>
              </a:rPr>
              <a:t> chemical compound, also referred to by some as </a:t>
            </a:r>
            <a:r>
              <a:rPr lang="en-US" dirty="0" err="1">
                <a:latin typeface="Baskerville Old Face" panose="02020602080505020303" pitchFamily="18" charset="0"/>
              </a:rPr>
              <a:t>d</a:t>
            </a:r>
            <a:r>
              <a:rPr lang="en-US" dirty="0" err="1" smtClean="0">
                <a:effectLst/>
                <a:latin typeface="Baskerville Old Face" panose="02020602080505020303" pitchFamily="18" charset="0"/>
              </a:rPr>
              <a:t>ihydrogen</a:t>
            </a:r>
            <a:r>
              <a:rPr lang="en-US" dirty="0" smtClean="0">
                <a:effectLst/>
                <a:latin typeface="Baskerville Old Face" panose="02020602080505020303" pitchFamily="18" charset="0"/>
              </a:rPr>
              <a:t> oxide, hydrogen </a:t>
            </a:r>
            <a:r>
              <a:rPr lang="en-US" dirty="0">
                <a:latin typeface="Baskerville Old Face" panose="02020602080505020303" pitchFamily="18" charset="0"/>
              </a:rPr>
              <a:t>h</a:t>
            </a:r>
            <a:r>
              <a:rPr lang="en-US" dirty="0" smtClean="0">
                <a:effectLst/>
                <a:latin typeface="Baskerville Old Face" panose="02020602080505020303" pitchFamily="18" charset="0"/>
              </a:rPr>
              <a:t>ydroxide, hydronium </a:t>
            </a:r>
            <a:r>
              <a:rPr lang="en-US" dirty="0">
                <a:latin typeface="Baskerville Old Face" panose="02020602080505020303" pitchFamily="18" charset="0"/>
              </a:rPr>
              <a:t>h</a:t>
            </a:r>
            <a:r>
              <a:rPr lang="en-US" dirty="0" smtClean="0">
                <a:effectLst/>
                <a:latin typeface="Baskerville Old Face" panose="02020602080505020303" pitchFamily="18" charset="0"/>
              </a:rPr>
              <a:t>ydroxide, or simply </a:t>
            </a:r>
            <a:r>
              <a:rPr lang="en-US" b="1" dirty="0" smtClean="0">
                <a:solidFill>
                  <a:srgbClr val="00B050"/>
                </a:solidFill>
                <a:effectLst/>
                <a:latin typeface="Baskerville Old Face" panose="02020602080505020303" pitchFamily="18" charset="0"/>
              </a:rPr>
              <a:t>hydroxyl acid</a:t>
            </a:r>
            <a:r>
              <a:rPr lang="en-US" dirty="0" smtClean="0">
                <a:effectLst/>
                <a:latin typeface="Baskerville Old Face" panose="02020602080505020303" pitchFamily="18" charset="0"/>
              </a:rPr>
              <a:t>. </a:t>
            </a:r>
          </a:p>
          <a:p>
            <a:endParaRPr lang="en-US" dirty="0">
              <a:latin typeface="Baskerville Old Face" panose="02020602080505020303" pitchFamily="18" charset="0"/>
            </a:endParaRPr>
          </a:p>
          <a:p>
            <a:r>
              <a:rPr lang="en-US" i="1" dirty="0" smtClean="0">
                <a:effectLst/>
                <a:latin typeface="Baskerville Old Face" panose="02020602080505020303" pitchFamily="18" charset="0"/>
              </a:rPr>
              <a:t>It is a tremendously dangerous chemical. </a:t>
            </a:r>
          </a:p>
          <a:p>
            <a:endParaRPr lang="en-US" dirty="0">
              <a:latin typeface="Baskerville Old Face" panose="02020602080505020303" pitchFamily="18" charset="0"/>
            </a:endParaRPr>
          </a:p>
          <a:p>
            <a:r>
              <a:rPr lang="en-US" dirty="0" smtClean="0">
                <a:effectLst/>
                <a:latin typeface="Baskerville Old Face" panose="02020602080505020303" pitchFamily="18" charset="0"/>
              </a:rPr>
              <a:t>Its basis is the </a:t>
            </a:r>
            <a:r>
              <a:rPr lang="en-US" b="1" dirty="0" smtClean="0">
                <a:solidFill>
                  <a:srgbClr val="00B050"/>
                </a:solidFill>
                <a:effectLst/>
                <a:latin typeface="Baskerville Old Face" panose="02020602080505020303" pitchFamily="18" charset="0"/>
              </a:rPr>
              <a:t>highly reactive hydroxyl radical</a:t>
            </a:r>
            <a:r>
              <a:rPr lang="en-US" dirty="0" smtClean="0">
                <a:effectLst/>
                <a:latin typeface="Baskerville Old Face" panose="02020602080505020303" pitchFamily="18" charset="0"/>
              </a:rPr>
              <a:t>, a species shown to mutate DNA, denature proteins, disrupt cell membranes, and chemically alter critical </a:t>
            </a:r>
            <a:r>
              <a:rPr lang="en-US" dirty="0" err="1" smtClean="0">
                <a:effectLst/>
                <a:latin typeface="Baskerville Old Face" panose="02020602080505020303" pitchFamily="18" charset="0"/>
              </a:rPr>
              <a:t>neuro</a:t>
            </a:r>
            <a:r>
              <a:rPr lang="en-US" dirty="0" smtClean="0">
                <a:effectLst/>
                <a:latin typeface="Baskerville Old Face" panose="02020602080505020303" pitchFamily="18" charset="0"/>
              </a:rPr>
              <a:t>-transmitters. </a:t>
            </a:r>
          </a:p>
          <a:p>
            <a:endParaRPr lang="en-US" dirty="0">
              <a:latin typeface="Baskerville Old Face" panose="02020602080505020303" pitchFamily="18" charset="0"/>
            </a:endParaRPr>
          </a:p>
          <a:p>
            <a:r>
              <a:rPr lang="en-US" dirty="0" smtClean="0">
                <a:effectLst/>
                <a:latin typeface="Baskerville Old Face" panose="02020602080505020303" pitchFamily="18" charset="0"/>
              </a:rPr>
              <a:t>The atomic components of DHMO are found in a number of </a:t>
            </a:r>
            <a:r>
              <a:rPr lang="en-US" b="1" dirty="0" smtClean="0">
                <a:solidFill>
                  <a:srgbClr val="00B050"/>
                </a:solidFill>
                <a:effectLst/>
                <a:latin typeface="Baskerville Old Face" panose="02020602080505020303" pitchFamily="18" charset="0"/>
              </a:rPr>
              <a:t>caustic, explosive and poisonous compounds </a:t>
            </a:r>
            <a:r>
              <a:rPr lang="en-US" dirty="0" smtClean="0">
                <a:effectLst/>
                <a:latin typeface="Baskerville Old Face" panose="02020602080505020303" pitchFamily="18" charset="0"/>
              </a:rPr>
              <a:t>such as </a:t>
            </a:r>
            <a:r>
              <a:rPr lang="en-US" dirty="0" err="1">
                <a:latin typeface="Baskerville Old Face" panose="02020602080505020303" pitchFamily="18" charset="0"/>
              </a:rPr>
              <a:t>s</a:t>
            </a:r>
            <a:r>
              <a:rPr lang="en-US" dirty="0" err="1" smtClean="0">
                <a:effectLst/>
                <a:latin typeface="Baskerville Old Face" panose="02020602080505020303" pitchFamily="18" charset="0"/>
              </a:rPr>
              <a:t>ulphuric</a:t>
            </a:r>
            <a:r>
              <a:rPr lang="en-US" dirty="0" smtClean="0">
                <a:effectLst/>
                <a:latin typeface="Baskerville Old Face" panose="02020602080505020303" pitchFamily="18" charset="0"/>
              </a:rPr>
              <a:t> </a:t>
            </a:r>
            <a:r>
              <a:rPr lang="en-US" dirty="0">
                <a:latin typeface="Baskerville Old Face" panose="02020602080505020303" pitchFamily="18" charset="0"/>
              </a:rPr>
              <a:t>a</a:t>
            </a:r>
            <a:r>
              <a:rPr lang="en-US" dirty="0" smtClean="0">
                <a:effectLst/>
                <a:latin typeface="Baskerville Old Face" panose="02020602080505020303" pitchFamily="18" charset="0"/>
              </a:rPr>
              <a:t>cid, nitroglycerine and ethyl </a:t>
            </a:r>
            <a:r>
              <a:rPr lang="en-US" dirty="0">
                <a:latin typeface="Baskerville Old Face" panose="02020602080505020303" pitchFamily="18" charset="0"/>
              </a:rPr>
              <a:t>a</a:t>
            </a:r>
            <a:r>
              <a:rPr lang="en-US" dirty="0" smtClean="0">
                <a:effectLst/>
                <a:latin typeface="Baskerville Old Face" panose="02020602080505020303" pitchFamily="18" charset="0"/>
              </a:rPr>
              <a:t>lcohol.</a:t>
            </a:r>
          </a:p>
          <a:p>
            <a:endParaRPr lang="en-US" dirty="0">
              <a:latin typeface="Baskerville Old Face" panose="02020602080505020303" pitchFamily="18" charset="0"/>
            </a:endParaRPr>
          </a:p>
          <a:p>
            <a:r>
              <a:rPr lang="en-US" dirty="0" smtClean="0">
                <a:effectLst/>
                <a:latin typeface="Baskerville Old Face" panose="02020602080505020303" pitchFamily="18" charset="0"/>
              </a:rPr>
              <a:t> </a:t>
            </a:r>
            <a:endParaRPr lang="en-US" dirty="0">
              <a:latin typeface="Baskerville Old Face" panose="02020602080505020303" pitchFamily="18" charset="0"/>
            </a:endParaRPr>
          </a:p>
        </p:txBody>
      </p:sp>
      <p:pic>
        <p:nvPicPr>
          <p:cNvPr id="5" name="Picture 2" descr="http://e-prolab.com/cochep/photos/Wbanka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19600" y="0"/>
            <a:ext cx="4984050" cy="71200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7546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7294305"/>
          </a:xfrm>
          <a:prstGeom prst="rect">
            <a:avLst/>
          </a:prstGeom>
          <a:solidFill>
            <a:schemeClr val="accent5">
              <a:lumMod val="40000"/>
              <a:lumOff val="60000"/>
            </a:schemeClr>
          </a:solidFill>
        </p:spPr>
        <p:txBody>
          <a:bodyPr wrap="square">
            <a:spAutoFit/>
          </a:bodyPr>
          <a:lstStyle/>
          <a:p>
            <a:pPr algn="ctr"/>
            <a:endParaRPr lang="en-US" sz="3600" dirty="0" smtClean="0">
              <a:solidFill>
                <a:srgbClr val="002060"/>
              </a:solidFill>
              <a:effectLst/>
              <a:latin typeface="Baskerville Old Face" panose="02020602080505020303" pitchFamily="18" charset="0"/>
            </a:endParaRPr>
          </a:p>
          <a:p>
            <a:r>
              <a:rPr lang="en-US" sz="3600" b="1" dirty="0" smtClean="0">
                <a:solidFill>
                  <a:srgbClr val="F58427"/>
                </a:solidFill>
                <a:effectLst/>
                <a:latin typeface="Baskerville Old Face" panose="02020602080505020303" pitchFamily="18" charset="0"/>
              </a:rPr>
              <a:t>DHMO AND YOUR</a:t>
            </a:r>
          </a:p>
          <a:p>
            <a:r>
              <a:rPr lang="en-US" sz="3600" b="1" dirty="0" smtClean="0">
                <a:solidFill>
                  <a:srgbClr val="F58427"/>
                </a:solidFill>
                <a:effectLst/>
                <a:latin typeface="Baskerville Old Face" panose="02020602080505020303" pitchFamily="18" charset="0"/>
              </a:rPr>
              <a:t>          HEALTH</a:t>
            </a:r>
          </a:p>
          <a:p>
            <a:endParaRPr lang="en-US" dirty="0" smtClean="0">
              <a:latin typeface="Baskerville Old Face" panose="02020602080505020303" pitchFamily="18" charset="0"/>
            </a:endParaRPr>
          </a:p>
          <a:p>
            <a:endParaRPr lang="en-US" dirty="0" smtClean="0">
              <a:latin typeface="Baskerville Old Face" panose="02020602080505020303" pitchFamily="18" charset="0"/>
            </a:endParaRPr>
          </a:p>
          <a:p>
            <a:endParaRPr lang="en-US" dirty="0">
              <a:latin typeface="Baskerville Old Face" panose="02020602080505020303" pitchFamily="18" charset="0"/>
            </a:endParaRPr>
          </a:p>
          <a:p>
            <a:pPr marL="285750" indent="-285750">
              <a:buFont typeface="Wingdings"/>
              <a:buChar char="n"/>
            </a:pPr>
            <a:r>
              <a:rPr lang="en-US" dirty="0" smtClean="0">
                <a:effectLst/>
                <a:latin typeface="Baskerville Old Face" panose="02020602080505020303" pitchFamily="18" charset="0"/>
              </a:rPr>
              <a:t>Death can result from inhalation of DHMO even in small quantities. The victim above shows the bloating and discoloration typical of m</a:t>
            </a:r>
            <a:r>
              <a:rPr lang="en-US" dirty="0" smtClean="0">
                <a:latin typeface="Baskerville Old Face" panose="02020602080505020303" pitchFamily="18" charset="0"/>
              </a:rPr>
              <a:t>assive </a:t>
            </a:r>
            <a:r>
              <a:rPr lang="en-US" dirty="0">
                <a:latin typeface="Baskerville Old Face" panose="02020602080505020303" pitchFamily="18" charset="0"/>
              </a:rPr>
              <a:t>DHMO </a:t>
            </a:r>
            <a:r>
              <a:rPr lang="en-US" dirty="0" smtClean="0">
                <a:latin typeface="Baskerville Old Face" panose="02020602080505020303" pitchFamily="18" charset="0"/>
              </a:rPr>
              <a:t>exposure, which is </a:t>
            </a:r>
            <a:r>
              <a:rPr lang="en-US" dirty="0">
                <a:latin typeface="Baskerville Old Face" panose="02020602080505020303" pitchFamily="18" charset="0"/>
              </a:rPr>
              <a:t>the sole cause of death for 140,000 people globally </a:t>
            </a:r>
            <a:r>
              <a:rPr lang="en-US" dirty="0" smtClean="0">
                <a:latin typeface="Baskerville Old Face" panose="02020602080505020303" pitchFamily="18" charset="0"/>
              </a:rPr>
              <a:t>each year.</a:t>
            </a:r>
            <a:r>
              <a:rPr lang="en-US" i="1" dirty="0" smtClean="0">
                <a:latin typeface="Baskerville Old Face" panose="02020602080505020303" pitchFamily="18" charset="0"/>
              </a:rPr>
              <a:t> </a:t>
            </a:r>
            <a:endParaRPr lang="en-US" dirty="0" smtClean="0">
              <a:effectLst/>
              <a:latin typeface="Baskerville Old Face" panose="02020602080505020303" pitchFamily="18" charset="0"/>
            </a:endParaRPr>
          </a:p>
          <a:p>
            <a:r>
              <a:rPr lang="en-US" dirty="0">
                <a:latin typeface="Baskerville Old Face" panose="02020602080505020303" pitchFamily="18" charset="0"/>
                <a:sym typeface="Wingdings"/>
              </a:rPr>
              <a:t> </a:t>
            </a:r>
            <a:r>
              <a:rPr lang="en-US" dirty="0" smtClean="0">
                <a:effectLst/>
                <a:latin typeface="Baskerville Old Face" panose="02020602080505020303" pitchFamily="18" charset="0"/>
              </a:rPr>
              <a:t>Prolonged exposure to solid DHMO causes severe tissue damage.</a:t>
            </a:r>
          </a:p>
          <a:p>
            <a:pPr marL="285750" indent="-285750">
              <a:buFont typeface="Wingdings"/>
              <a:buChar char="n"/>
            </a:pPr>
            <a:r>
              <a:rPr lang="en-US" dirty="0" smtClean="0">
                <a:effectLst/>
                <a:latin typeface="Baskerville Old Face" panose="02020602080505020303" pitchFamily="18" charset="0"/>
              </a:rPr>
              <a:t>Gaseous DHMO can cause severe burns.</a:t>
            </a:r>
          </a:p>
          <a:p>
            <a:pPr marL="285750" indent="-285750">
              <a:buFont typeface="Wingdings"/>
              <a:buChar char="n"/>
            </a:pPr>
            <a:endParaRPr lang="en-US" dirty="0" smtClean="0">
              <a:effectLst/>
              <a:latin typeface="Baskerville Old Face" panose="02020602080505020303" pitchFamily="18" charset="0"/>
            </a:endParaRPr>
          </a:p>
          <a:p>
            <a:r>
              <a:rPr lang="en-US" dirty="0" smtClean="0">
                <a:latin typeface="Baskerville Old Face" panose="02020602080505020303" pitchFamily="18" charset="0"/>
                <a:sym typeface="Wingdings"/>
              </a:rPr>
              <a:t> </a:t>
            </a:r>
            <a:r>
              <a:rPr lang="en-US" dirty="0" smtClean="0">
                <a:effectLst/>
                <a:latin typeface="Baskerville Old Face" panose="02020602080505020303" pitchFamily="18" charset="0"/>
              </a:rPr>
              <a:t>DHMO exposure leads to corrosion and oxidation of many metals, and is a frequent cause of bridge collapses</a:t>
            </a:r>
          </a:p>
          <a:p>
            <a:r>
              <a:rPr lang="en-US" dirty="0">
                <a:latin typeface="Baskerville Old Face" panose="02020602080505020303" pitchFamily="18" charset="0"/>
                <a:sym typeface="Wingdings"/>
              </a:rPr>
              <a:t> </a:t>
            </a:r>
            <a:r>
              <a:rPr lang="en-US" dirty="0" smtClean="0">
                <a:effectLst/>
                <a:latin typeface="Baskerville Old Face" panose="02020602080505020303" pitchFamily="18" charset="0"/>
              </a:rPr>
              <a:t>DHMO contamination of electrical systems often causes short-circuits and sometimes electrocution.</a:t>
            </a:r>
          </a:p>
          <a:p>
            <a:r>
              <a:rPr lang="en-US" dirty="0">
                <a:latin typeface="Baskerville Old Face" panose="02020602080505020303" pitchFamily="18" charset="0"/>
                <a:sym typeface="Wingdings"/>
              </a:rPr>
              <a:t> </a:t>
            </a:r>
            <a:r>
              <a:rPr lang="en-US" dirty="0" smtClean="0">
                <a:latin typeface="Baskerville Old Face" panose="02020602080505020303" pitchFamily="18" charset="0"/>
                <a:sym typeface="Wingdings"/>
              </a:rPr>
              <a:t>DHMO e</a:t>
            </a:r>
            <a:r>
              <a:rPr lang="en-US" dirty="0" smtClean="0">
                <a:effectLst/>
                <a:latin typeface="Baskerville Old Face" panose="02020602080505020303" pitchFamily="18" charset="0"/>
              </a:rPr>
              <a:t>xposure decreases effectiveness of automobile brakes, leading to many deaths</a:t>
            </a:r>
          </a:p>
          <a:p>
            <a:r>
              <a:rPr lang="en-US" dirty="0">
                <a:latin typeface="Baskerville Old Face" panose="02020602080505020303" pitchFamily="18" charset="0"/>
                <a:sym typeface="Wingdings"/>
              </a:rPr>
              <a:t> </a:t>
            </a:r>
            <a:r>
              <a:rPr lang="en-US" dirty="0" smtClean="0">
                <a:latin typeface="Baskerville Old Face" panose="02020602080505020303" pitchFamily="18" charset="0"/>
                <a:sym typeface="Wingdings"/>
              </a:rPr>
              <a:t>DHMO is f</a:t>
            </a:r>
            <a:r>
              <a:rPr lang="en-US" dirty="0" smtClean="0">
                <a:effectLst/>
                <a:latin typeface="Baskerville Old Face" panose="02020602080505020303" pitchFamily="18" charset="0"/>
              </a:rPr>
              <a:t>ound in biopsies of pre-cancerous tumors and lesions.</a:t>
            </a:r>
          </a:p>
          <a:p>
            <a:r>
              <a:rPr lang="en-US" dirty="0">
                <a:latin typeface="Baskerville Old Face" panose="02020602080505020303" pitchFamily="18" charset="0"/>
                <a:sym typeface="Wingdings"/>
              </a:rPr>
              <a:t> </a:t>
            </a:r>
            <a:r>
              <a:rPr lang="en-US" dirty="0" smtClean="0">
                <a:effectLst/>
                <a:latin typeface="Baskerville Old Face" panose="02020602080505020303" pitchFamily="18" charset="0"/>
              </a:rPr>
              <a:t>DHMO was given to vicious dogs within hours of recent deadly attacks.</a:t>
            </a:r>
          </a:p>
          <a:p>
            <a:endParaRPr lang="en-US" dirty="0" smtClean="0">
              <a:effectLst/>
              <a:latin typeface="Baskerville Old Face" panose="02020602080505020303" pitchFamily="18" charset="0"/>
            </a:endParaRPr>
          </a:p>
          <a:p>
            <a:endParaRPr lang="en-US" dirty="0">
              <a:latin typeface="Baskerville Old Face" panose="02020602080505020303" pitchFamily="18" charset="0"/>
            </a:endParaRPr>
          </a:p>
          <a:p>
            <a:endParaRPr lang="en-US" dirty="0" smtClean="0">
              <a:effectLst/>
              <a:latin typeface="Baskerville Old Face" panose="02020602080505020303" pitchFamily="18" charset="0"/>
            </a:endParaRPr>
          </a:p>
          <a:p>
            <a:endParaRPr lang="en-US" dirty="0" smtClean="0">
              <a:solidFill>
                <a:schemeClr val="bg1"/>
              </a:solidFill>
              <a:effectLst/>
              <a:latin typeface="Baskerville Old Face" panose="02020602080505020303" pitchFamily="18"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68452" y="457200"/>
            <a:ext cx="3157459" cy="1905000"/>
          </a:xfrm>
          <a:prstGeom prst="rect">
            <a:avLst/>
          </a:prstGeom>
        </p:spPr>
      </p:pic>
    </p:spTree>
    <p:extLst>
      <p:ext uri="{BB962C8B-B14F-4D97-AF65-F5344CB8AC3E}">
        <p14:creationId xmlns:p14="http://schemas.microsoft.com/office/powerpoint/2010/main" val="25149102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barn(inVertical)">
                                      <p:cBhvr>
                                        <p:cTn id="7" dur="500"/>
                                        <p:tgtEl>
                                          <p:spTgt spid="2">
                                            <p:txEl>
                                              <p:pRg st="1" end="1"/>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2">
                                            <p:txEl>
                                              <p:pRg st="2" end="2"/>
                                            </p:txEl>
                                          </p:spTgt>
                                        </p:tgtEl>
                                        <p:attrNameLst>
                                          <p:attrName>style.visibility</p:attrName>
                                        </p:attrNameLst>
                                      </p:cBhvr>
                                      <p:to>
                                        <p:strVal val="visible"/>
                                      </p:to>
                                    </p:set>
                                    <p:animEffect transition="in" filter="barn(inVertical)">
                                      <p:cBhvr>
                                        <p:cTn id="10" dur="500"/>
                                        <p:tgtEl>
                                          <p:spTgt spid="2">
                                            <p:txEl>
                                              <p:pRg st="2" end="2"/>
                                            </p:txEl>
                                          </p:spTgt>
                                        </p:tgtEl>
                                      </p:cBhvr>
                                    </p:animEffect>
                                  </p:childTnLst>
                                </p:cTn>
                              </p:par>
                              <p:par>
                                <p:cTn id="11" presetID="16" presetClass="entr" presetSubtype="21" fill="hold" nodeType="withEffect">
                                  <p:stCondLst>
                                    <p:cond delay="0"/>
                                  </p:stCondLst>
                                  <p:childTnLst>
                                    <p:set>
                                      <p:cBhvr>
                                        <p:cTn id="12" dur="1" fill="hold">
                                          <p:stCondLst>
                                            <p:cond delay="0"/>
                                          </p:stCondLst>
                                        </p:cTn>
                                        <p:tgtEl>
                                          <p:spTgt spid="2">
                                            <p:txEl>
                                              <p:pRg st="6" end="6"/>
                                            </p:txEl>
                                          </p:spTgt>
                                        </p:tgtEl>
                                        <p:attrNameLst>
                                          <p:attrName>style.visibility</p:attrName>
                                        </p:attrNameLst>
                                      </p:cBhvr>
                                      <p:to>
                                        <p:strVal val="visible"/>
                                      </p:to>
                                    </p:set>
                                    <p:animEffect transition="in" filter="barn(inVertical)">
                                      <p:cBhvr>
                                        <p:cTn id="13" dur="500"/>
                                        <p:tgtEl>
                                          <p:spTgt spid="2">
                                            <p:txEl>
                                              <p:pRg st="6" end="6"/>
                                            </p:txEl>
                                          </p:spTgt>
                                        </p:tgtEl>
                                      </p:cBhvr>
                                    </p:animEffect>
                                  </p:childTnLst>
                                </p:cTn>
                              </p:par>
                              <p:par>
                                <p:cTn id="14" presetID="16" presetClass="entr" presetSubtype="21" fill="hold" nodeType="withEffect">
                                  <p:stCondLst>
                                    <p:cond delay="0"/>
                                  </p:stCondLst>
                                  <p:childTnLst>
                                    <p:set>
                                      <p:cBhvr>
                                        <p:cTn id="15" dur="1" fill="hold">
                                          <p:stCondLst>
                                            <p:cond delay="0"/>
                                          </p:stCondLst>
                                        </p:cTn>
                                        <p:tgtEl>
                                          <p:spTgt spid="2">
                                            <p:txEl>
                                              <p:pRg st="7" end="7"/>
                                            </p:txEl>
                                          </p:spTgt>
                                        </p:tgtEl>
                                        <p:attrNameLst>
                                          <p:attrName>style.visibility</p:attrName>
                                        </p:attrNameLst>
                                      </p:cBhvr>
                                      <p:to>
                                        <p:strVal val="visible"/>
                                      </p:to>
                                    </p:set>
                                    <p:animEffect transition="in" filter="barn(inVertical)">
                                      <p:cBhvr>
                                        <p:cTn id="16" dur="500"/>
                                        <p:tgtEl>
                                          <p:spTgt spid="2">
                                            <p:txEl>
                                              <p:pRg st="7" end="7"/>
                                            </p:txEl>
                                          </p:spTgt>
                                        </p:tgtEl>
                                      </p:cBhvr>
                                    </p:animEffect>
                                  </p:childTnLst>
                                </p:cTn>
                              </p:par>
                              <p:par>
                                <p:cTn id="17" presetID="16" presetClass="entr" presetSubtype="21" fill="hold" nodeType="withEffect">
                                  <p:stCondLst>
                                    <p:cond delay="0"/>
                                  </p:stCondLst>
                                  <p:childTnLst>
                                    <p:set>
                                      <p:cBhvr>
                                        <p:cTn id="18" dur="1" fill="hold">
                                          <p:stCondLst>
                                            <p:cond delay="0"/>
                                          </p:stCondLst>
                                        </p:cTn>
                                        <p:tgtEl>
                                          <p:spTgt spid="2">
                                            <p:txEl>
                                              <p:pRg st="8" end="8"/>
                                            </p:txEl>
                                          </p:spTgt>
                                        </p:tgtEl>
                                        <p:attrNameLst>
                                          <p:attrName>style.visibility</p:attrName>
                                        </p:attrNameLst>
                                      </p:cBhvr>
                                      <p:to>
                                        <p:strVal val="visible"/>
                                      </p:to>
                                    </p:set>
                                    <p:animEffect transition="in" filter="barn(inVertical)">
                                      <p:cBhvr>
                                        <p:cTn id="19" dur="500"/>
                                        <p:tgtEl>
                                          <p:spTgt spid="2">
                                            <p:txEl>
                                              <p:pRg st="8" end="8"/>
                                            </p:txEl>
                                          </p:spTgt>
                                        </p:tgtEl>
                                      </p:cBhvr>
                                    </p:animEffect>
                                  </p:childTnLst>
                                </p:cTn>
                              </p:par>
                              <p:par>
                                <p:cTn id="20" presetID="16" presetClass="entr" presetSubtype="21" fill="hold" nodeType="withEffect">
                                  <p:stCondLst>
                                    <p:cond delay="0"/>
                                  </p:stCondLst>
                                  <p:childTnLst>
                                    <p:set>
                                      <p:cBhvr>
                                        <p:cTn id="21" dur="1" fill="hold">
                                          <p:stCondLst>
                                            <p:cond delay="0"/>
                                          </p:stCondLst>
                                        </p:cTn>
                                        <p:tgtEl>
                                          <p:spTgt spid="2">
                                            <p:txEl>
                                              <p:pRg st="10" end="10"/>
                                            </p:txEl>
                                          </p:spTgt>
                                        </p:tgtEl>
                                        <p:attrNameLst>
                                          <p:attrName>style.visibility</p:attrName>
                                        </p:attrNameLst>
                                      </p:cBhvr>
                                      <p:to>
                                        <p:strVal val="visible"/>
                                      </p:to>
                                    </p:set>
                                    <p:animEffect transition="in" filter="barn(inVertical)">
                                      <p:cBhvr>
                                        <p:cTn id="22" dur="500"/>
                                        <p:tgtEl>
                                          <p:spTgt spid="2">
                                            <p:txEl>
                                              <p:pRg st="10" end="10"/>
                                            </p:txEl>
                                          </p:spTgt>
                                        </p:tgtEl>
                                      </p:cBhvr>
                                    </p:animEffect>
                                  </p:childTnLst>
                                </p:cTn>
                              </p:par>
                              <p:par>
                                <p:cTn id="23" presetID="16" presetClass="entr" presetSubtype="21" fill="hold" nodeType="withEffect">
                                  <p:stCondLst>
                                    <p:cond delay="0"/>
                                  </p:stCondLst>
                                  <p:childTnLst>
                                    <p:set>
                                      <p:cBhvr>
                                        <p:cTn id="24" dur="1" fill="hold">
                                          <p:stCondLst>
                                            <p:cond delay="0"/>
                                          </p:stCondLst>
                                        </p:cTn>
                                        <p:tgtEl>
                                          <p:spTgt spid="2">
                                            <p:txEl>
                                              <p:pRg st="11" end="11"/>
                                            </p:txEl>
                                          </p:spTgt>
                                        </p:tgtEl>
                                        <p:attrNameLst>
                                          <p:attrName>style.visibility</p:attrName>
                                        </p:attrNameLst>
                                      </p:cBhvr>
                                      <p:to>
                                        <p:strVal val="visible"/>
                                      </p:to>
                                    </p:set>
                                    <p:animEffect transition="in" filter="barn(inVertical)">
                                      <p:cBhvr>
                                        <p:cTn id="25" dur="500"/>
                                        <p:tgtEl>
                                          <p:spTgt spid="2">
                                            <p:txEl>
                                              <p:pRg st="11" end="11"/>
                                            </p:txEl>
                                          </p:spTgt>
                                        </p:tgtEl>
                                      </p:cBhvr>
                                    </p:animEffect>
                                  </p:childTnLst>
                                </p:cTn>
                              </p:par>
                              <p:par>
                                <p:cTn id="26" presetID="16" presetClass="entr" presetSubtype="21" fill="hold" nodeType="withEffect">
                                  <p:stCondLst>
                                    <p:cond delay="0"/>
                                  </p:stCondLst>
                                  <p:childTnLst>
                                    <p:set>
                                      <p:cBhvr>
                                        <p:cTn id="27" dur="1" fill="hold">
                                          <p:stCondLst>
                                            <p:cond delay="0"/>
                                          </p:stCondLst>
                                        </p:cTn>
                                        <p:tgtEl>
                                          <p:spTgt spid="2">
                                            <p:txEl>
                                              <p:pRg st="12" end="12"/>
                                            </p:txEl>
                                          </p:spTgt>
                                        </p:tgtEl>
                                        <p:attrNameLst>
                                          <p:attrName>style.visibility</p:attrName>
                                        </p:attrNameLst>
                                      </p:cBhvr>
                                      <p:to>
                                        <p:strVal val="visible"/>
                                      </p:to>
                                    </p:set>
                                    <p:animEffect transition="in" filter="barn(inVertical)">
                                      <p:cBhvr>
                                        <p:cTn id="28" dur="500"/>
                                        <p:tgtEl>
                                          <p:spTgt spid="2">
                                            <p:txEl>
                                              <p:pRg st="12" end="12"/>
                                            </p:txEl>
                                          </p:spTgt>
                                        </p:tgtEl>
                                      </p:cBhvr>
                                    </p:animEffect>
                                  </p:childTnLst>
                                </p:cTn>
                              </p:par>
                              <p:par>
                                <p:cTn id="29" presetID="16" presetClass="entr" presetSubtype="21" fill="hold" nodeType="withEffect">
                                  <p:stCondLst>
                                    <p:cond delay="0"/>
                                  </p:stCondLst>
                                  <p:childTnLst>
                                    <p:set>
                                      <p:cBhvr>
                                        <p:cTn id="30" dur="1" fill="hold">
                                          <p:stCondLst>
                                            <p:cond delay="0"/>
                                          </p:stCondLst>
                                        </p:cTn>
                                        <p:tgtEl>
                                          <p:spTgt spid="2">
                                            <p:txEl>
                                              <p:pRg st="13" end="13"/>
                                            </p:txEl>
                                          </p:spTgt>
                                        </p:tgtEl>
                                        <p:attrNameLst>
                                          <p:attrName>style.visibility</p:attrName>
                                        </p:attrNameLst>
                                      </p:cBhvr>
                                      <p:to>
                                        <p:strVal val="visible"/>
                                      </p:to>
                                    </p:set>
                                    <p:animEffect transition="in" filter="barn(inVertical)">
                                      <p:cBhvr>
                                        <p:cTn id="31" dur="500"/>
                                        <p:tgtEl>
                                          <p:spTgt spid="2">
                                            <p:txEl>
                                              <p:pRg st="13" end="13"/>
                                            </p:txEl>
                                          </p:spTgt>
                                        </p:tgtEl>
                                      </p:cBhvr>
                                    </p:animEffect>
                                  </p:childTnLst>
                                </p:cTn>
                              </p:par>
                              <p:par>
                                <p:cTn id="32" presetID="16" presetClass="entr" presetSubtype="21" fill="hold" nodeType="withEffect">
                                  <p:stCondLst>
                                    <p:cond delay="0"/>
                                  </p:stCondLst>
                                  <p:childTnLst>
                                    <p:set>
                                      <p:cBhvr>
                                        <p:cTn id="33" dur="1" fill="hold">
                                          <p:stCondLst>
                                            <p:cond delay="0"/>
                                          </p:stCondLst>
                                        </p:cTn>
                                        <p:tgtEl>
                                          <p:spTgt spid="2">
                                            <p:txEl>
                                              <p:pRg st="14" end="14"/>
                                            </p:txEl>
                                          </p:spTgt>
                                        </p:tgtEl>
                                        <p:attrNameLst>
                                          <p:attrName>style.visibility</p:attrName>
                                        </p:attrNameLst>
                                      </p:cBhvr>
                                      <p:to>
                                        <p:strVal val="visible"/>
                                      </p:to>
                                    </p:set>
                                    <p:animEffect transition="in" filter="barn(inVertical)">
                                      <p:cBhvr>
                                        <p:cTn id="34" dur="500"/>
                                        <p:tgtEl>
                                          <p:spTgt spid="2">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6924973"/>
          </a:xfrm>
          <a:prstGeom prst="rect">
            <a:avLst/>
          </a:prstGeom>
          <a:solidFill>
            <a:schemeClr val="accent3">
              <a:lumMod val="60000"/>
              <a:lumOff val="40000"/>
            </a:schemeClr>
          </a:solidFill>
        </p:spPr>
        <p:txBody>
          <a:bodyPr wrap="square">
            <a:spAutoFit/>
          </a:bodyPr>
          <a:lstStyle/>
          <a:p>
            <a:pPr algn="ctr"/>
            <a:endParaRPr lang="en-US" sz="3600" dirty="0" smtClean="0">
              <a:solidFill>
                <a:srgbClr val="002060"/>
              </a:solidFill>
              <a:effectLst/>
              <a:latin typeface="Baskerville Old Face" panose="02020602080505020303" pitchFamily="18" charset="0"/>
            </a:endParaRPr>
          </a:p>
          <a:p>
            <a:pPr algn="ctr"/>
            <a:r>
              <a:rPr lang="en-US" sz="3600" b="1" dirty="0" smtClean="0">
                <a:solidFill>
                  <a:srgbClr val="002060"/>
                </a:solidFill>
                <a:effectLst/>
                <a:latin typeface="Baskerville Old Face" panose="02020602080505020303" pitchFamily="18" charset="0"/>
              </a:rPr>
              <a:t>ENVIRONMENTAL ISSUES</a:t>
            </a:r>
          </a:p>
          <a:p>
            <a:pPr algn="ctr"/>
            <a:endParaRPr lang="en-US" sz="2400" dirty="0">
              <a:latin typeface="Baskerville Old Face" panose="02020602080505020303" pitchFamily="18" charset="0"/>
            </a:endParaRPr>
          </a:p>
          <a:p>
            <a:r>
              <a:rPr lang="en-US" dirty="0" smtClean="0">
                <a:latin typeface="Baskerville Old Face" panose="02020602080505020303" pitchFamily="18" charset="0"/>
              </a:rPr>
              <a:t>Research </a:t>
            </a:r>
            <a:r>
              <a:rPr lang="en-US" dirty="0">
                <a:latin typeface="Baskerville Old Face" panose="02020602080505020303" pitchFamily="18" charset="0"/>
              </a:rPr>
              <a:t>has shown that significant levels of DHMO were found in the </a:t>
            </a:r>
            <a:r>
              <a:rPr lang="en-US" b="1" dirty="0">
                <a:solidFill>
                  <a:srgbClr val="C00000"/>
                </a:solidFill>
                <a:latin typeface="Baskerville Old Face" panose="02020602080505020303" pitchFamily="18" charset="0"/>
              </a:rPr>
              <a:t>Indian Ocean tsunami</a:t>
            </a:r>
            <a:r>
              <a:rPr lang="en-US" dirty="0">
                <a:solidFill>
                  <a:srgbClr val="C00000"/>
                </a:solidFill>
                <a:latin typeface="Baskerville Old Face" panose="02020602080505020303" pitchFamily="18" charset="0"/>
              </a:rPr>
              <a:t> </a:t>
            </a:r>
            <a:r>
              <a:rPr lang="en-US" dirty="0">
                <a:latin typeface="Baskerville Old Face" panose="02020602080505020303" pitchFamily="18" charset="0"/>
              </a:rPr>
              <a:t>in 2004 which killed 230,000 in Indonesia, Thailand, Malaysia and elsewhere, making it the deadliest tsunami in recorded history.</a:t>
            </a:r>
          </a:p>
          <a:p>
            <a:endParaRPr lang="en-US" dirty="0">
              <a:latin typeface="Baskerville Old Face" panose="02020602080505020303" pitchFamily="18" charset="0"/>
            </a:endParaRPr>
          </a:p>
          <a:p>
            <a:pPr algn="ctr"/>
            <a:r>
              <a:rPr lang="en-US" sz="2400" dirty="0" smtClean="0">
                <a:effectLst/>
                <a:latin typeface="Baskerville Old Face" panose="02020602080505020303" pitchFamily="18" charset="0"/>
              </a:rPr>
              <a:t>Moreover, DHMO </a:t>
            </a:r>
          </a:p>
          <a:p>
            <a:r>
              <a:rPr lang="en-US" dirty="0" smtClean="0">
                <a:effectLst/>
                <a:latin typeface="Baskerville Old Face" panose="02020602080505020303" pitchFamily="18" charset="0"/>
                <a:sym typeface="Wingdings"/>
              </a:rPr>
              <a:t> </a:t>
            </a:r>
            <a:r>
              <a:rPr lang="en-US" dirty="0" smtClean="0">
                <a:effectLst/>
                <a:latin typeface="Baskerville Old Face" panose="02020602080505020303" pitchFamily="18" charset="0"/>
              </a:rPr>
              <a:t>contributes to </a:t>
            </a:r>
            <a:r>
              <a:rPr lang="en-US" b="1" dirty="0" smtClean="0">
                <a:solidFill>
                  <a:srgbClr val="C00000"/>
                </a:solidFill>
                <a:effectLst/>
                <a:latin typeface="Baskerville Old Face" panose="02020602080505020303" pitchFamily="18" charset="0"/>
              </a:rPr>
              <a:t>global warming</a:t>
            </a:r>
            <a:r>
              <a:rPr lang="en-US" dirty="0" smtClean="0">
                <a:solidFill>
                  <a:srgbClr val="C00000"/>
                </a:solidFill>
                <a:effectLst/>
                <a:latin typeface="Baskerville Old Face" panose="02020602080505020303" pitchFamily="18" charset="0"/>
              </a:rPr>
              <a:t> </a:t>
            </a:r>
            <a:r>
              <a:rPr lang="en-US" dirty="0" smtClean="0">
                <a:effectLst/>
                <a:latin typeface="Baskerville Old Face" panose="02020602080505020303" pitchFamily="18" charset="0"/>
              </a:rPr>
              <a:t>and the </a:t>
            </a:r>
            <a:r>
              <a:rPr lang="en-US" b="1" dirty="0" smtClean="0">
                <a:solidFill>
                  <a:srgbClr val="C00000"/>
                </a:solidFill>
                <a:effectLst/>
                <a:latin typeface="Baskerville Old Face" panose="02020602080505020303" pitchFamily="18" charset="0"/>
              </a:rPr>
              <a:t>Greenhouse Effect</a:t>
            </a:r>
            <a:r>
              <a:rPr lang="en-US" dirty="0" smtClean="0">
                <a:effectLst/>
                <a:latin typeface="Baskerville Old Face" panose="02020602080505020303" pitchFamily="18" charset="0"/>
              </a:rPr>
              <a:t>, and is one of the so-called </a:t>
            </a:r>
            <a:r>
              <a:rPr lang="en-US" b="1" dirty="0" smtClean="0">
                <a:solidFill>
                  <a:srgbClr val="C00000"/>
                </a:solidFill>
                <a:effectLst/>
                <a:latin typeface="Baskerville Old Face" panose="02020602080505020303" pitchFamily="18" charset="0"/>
              </a:rPr>
              <a:t>greenhouse gasses</a:t>
            </a:r>
            <a:r>
              <a:rPr lang="en-US" dirty="0" smtClean="0">
                <a:effectLst/>
                <a:latin typeface="Baskerville Old Face" panose="02020602080505020303" pitchFamily="18" charset="0"/>
              </a:rPr>
              <a:t>.</a:t>
            </a:r>
          </a:p>
          <a:p>
            <a:pPr marL="285750" indent="-285750">
              <a:buFont typeface="Wingdings" pitchFamily="2" charset="2"/>
              <a:buChar char="F"/>
            </a:pPr>
            <a:r>
              <a:rPr lang="en-US" dirty="0" smtClean="0">
                <a:effectLst/>
                <a:latin typeface="Baskerville Old Face" panose="02020602080505020303" pitchFamily="18" charset="0"/>
              </a:rPr>
              <a:t>is an “enabling component” of </a:t>
            </a:r>
            <a:r>
              <a:rPr lang="en-US" b="1" dirty="0" smtClean="0">
                <a:solidFill>
                  <a:srgbClr val="C00000"/>
                </a:solidFill>
                <a:effectLst/>
                <a:latin typeface="Baskerville Old Face" panose="02020602080505020303" pitchFamily="18" charset="0"/>
              </a:rPr>
              <a:t>acid rain</a:t>
            </a:r>
            <a:r>
              <a:rPr lang="en-US" dirty="0" smtClean="0">
                <a:solidFill>
                  <a:srgbClr val="C00000"/>
                </a:solidFill>
                <a:effectLst/>
                <a:latin typeface="Baskerville Old Face" panose="02020602080505020303" pitchFamily="18" charset="0"/>
              </a:rPr>
              <a:t> </a:t>
            </a:r>
            <a:r>
              <a:rPr lang="en-US" dirty="0" smtClean="0">
                <a:effectLst/>
                <a:latin typeface="Baskerville Old Face" panose="02020602080505020303" pitchFamily="18" charset="0"/>
              </a:rPr>
              <a:t>-- in the absence of sufficient quantities of DHMO, </a:t>
            </a:r>
          </a:p>
          <a:p>
            <a:r>
              <a:rPr lang="en-US" dirty="0" smtClean="0">
                <a:effectLst/>
                <a:latin typeface="Baskerville Old Face" panose="02020602080505020303" pitchFamily="18" charset="0"/>
              </a:rPr>
              <a:t>acid rain is not a problem.</a:t>
            </a:r>
          </a:p>
          <a:p>
            <a:r>
              <a:rPr lang="en-US" dirty="0" smtClean="0">
                <a:effectLst/>
                <a:latin typeface="Baskerville Old Face" panose="02020602080505020303" pitchFamily="18" charset="0"/>
                <a:sym typeface="Wingdings"/>
              </a:rPr>
              <a:t></a:t>
            </a:r>
            <a:r>
              <a:rPr lang="en-US" dirty="0" smtClean="0">
                <a:effectLst/>
                <a:latin typeface="Baskerville Old Face" panose="02020602080505020303" pitchFamily="18" charset="0"/>
              </a:rPr>
              <a:t> is a causative agent in most instances of </a:t>
            </a:r>
            <a:r>
              <a:rPr lang="en-US" b="1" dirty="0" smtClean="0">
                <a:solidFill>
                  <a:srgbClr val="C00000"/>
                </a:solidFill>
                <a:effectLst/>
                <a:latin typeface="Baskerville Old Face" panose="02020602080505020303" pitchFamily="18" charset="0"/>
              </a:rPr>
              <a:t>soil erosion</a:t>
            </a:r>
            <a:r>
              <a:rPr lang="en-US" dirty="0" smtClean="0">
                <a:solidFill>
                  <a:srgbClr val="C00000"/>
                </a:solidFill>
                <a:effectLst/>
                <a:latin typeface="Baskerville Old Face" panose="02020602080505020303" pitchFamily="18" charset="0"/>
              </a:rPr>
              <a:t> </a:t>
            </a:r>
            <a:endParaRPr lang="en-US" dirty="0" smtClean="0">
              <a:effectLst/>
              <a:latin typeface="Baskerville Old Face" panose="02020602080505020303" pitchFamily="18" charset="0"/>
            </a:endParaRPr>
          </a:p>
          <a:p>
            <a:pPr marL="285750" indent="-285750">
              <a:buFont typeface="Wingdings" pitchFamily="2" charset="2"/>
              <a:buChar char="F"/>
            </a:pPr>
            <a:r>
              <a:rPr lang="en-US" dirty="0" smtClean="0">
                <a:latin typeface="Baskerville Old Face" panose="02020602080505020303" pitchFamily="18" charset="0"/>
                <a:sym typeface="Wingdings"/>
              </a:rPr>
              <a:t>h</a:t>
            </a:r>
            <a:r>
              <a:rPr lang="en-US" dirty="0" smtClean="0">
                <a:effectLst/>
                <a:latin typeface="Baskerville Old Face" panose="02020602080505020303" pitchFamily="18" charset="0"/>
              </a:rPr>
              <a:t>as been measured at </a:t>
            </a:r>
            <a:r>
              <a:rPr lang="en-US" b="1" dirty="0" smtClean="0">
                <a:solidFill>
                  <a:srgbClr val="C00000"/>
                </a:solidFill>
                <a:effectLst/>
                <a:latin typeface="Baskerville Old Face" panose="02020602080505020303" pitchFamily="18" charset="0"/>
              </a:rPr>
              <a:t>high levels</a:t>
            </a:r>
            <a:r>
              <a:rPr lang="en-US" dirty="0" smtClean="0">
                <a:solidFill>
                  <a:srgbClr val="C00000"/>
                </a:solidFill>
                <a:effectLst/>
                <a:latin typeface="Baskerville Old Face" panose="02020602080505020303" pitchFamily="18" charset="0"/>
              </a:rPr>
              <a:t> </a:t>
            </a:r>
            <a:r>
              <a:rPr lang="en-US" dirty="0" smtClean="0">
                <a:effectLst/>
                <a:latin typeface="Baskerville Old Face" panose="02020602080505020303" pitchFamily="18" charset="0"/>
              </a:rPr>
              <a:t>in virtually every creek, stream, pond, river, lake </a:t>
            </a:r>
          </a:p>
          <a:p>
            <a:r>
              <a:rPr lang="en-US" dirty="0" smtClean="0">
                <a:effectLst/>
                <a:latin typeface="Baskerville Old Face" panose="02020602080505020303" pitchFamily="18" charset="0"/>
              </a:rPr>
              <a:t>and reservoir in Europe</a:t>
            </a:r>
          </a:p>
          <a:p>
            <a:pPr marL="285750" indent="-285750">
              <a:buFont typeface="Wingdings"/>
              <a:buChar char="F"/>
            </a:pPr>
            <a:r>
              <a:rPr lang="en-US" dirty="0" smtClean="0">
                <a:latin typeface="Baskerville Old Face" panose="02020602080505020303" pitchFamily="18" charset="0"/>
                <a:sym typeface="Wingdings"/>
              </a:rPr>
              <a:t>has been verified at m</a:t>
            </a:r>
            <a:r>
              <a:rPr lang="en-US" dirty="0" smtClean="0">
                <a:effectLst/>
                <a:latin typeface="Baskerville Old Face" panose="02020602080505020303" pitchFamily="18" charset="0"/>
              </a:rPr>
              <a:t>easurable levels in ice samples </a:t>
            </a:r>
          </a:p>
          <a:p>
            <a:r>
              <a:rPr lang="en-US" dirty="0" smtClean="0">
                <a:effectLst/>
                <a:latin typeface="Baskerville Old Face" panose="02020602080505020303" pitchFamily="18" charset="0"/>
              </a:rPr>
              <a:t>taken from both the </a:t>
            </a:r>
            <a:r>
              <a:rPr lang="en-US" b="1" dirty="0" smtClean="0">
                <a:solidFill>
                  <a:srgbClr val="C00000"/>
                </a:solidFill>
                <a:effectLst/>
                <a:latin typeface="Baskerville Old Face" panose="02020602080505020303" pitchFamily="18" charset="0"/>
              </a:rPr>
              <a:t>Arctic and Antarctic ice caps</a:t>
            </a:r>
            <a:r>
              <a:rPr lang="en-US" dirty="0" smtClean="0">
                <a:solidFill>
                  <a:srgbClr val="C00000"/>
                </a:solidFill>
                <a:effectLst/>
                <a:latin typeface="Baskerville Old Face" panose="02020602080505020303" pitchFamily="18" charset="0"/>
              </a:rPr>
              <a:t>.</a:t>
            </a:r>
          </a:p>
          <a:p>
            <a:r>
              <a:rPr lang="en-US" dirty="0">
                <a:latin typeface="Baskerville Old Face" panose="02020602080505020303" pitchFamily="18" charset="0"/>
                <a:sym typeface="Wingdings"/>
              </a:rPr>
              <a:t> c</a:t>
            </a:r>
            <a:r>
              <a:rPr lang="en-US" dirty="0">
                <a:latin typeface="Baskerville Old Face" panose="02020602080505020303" pitchFamily="18" charset="0"/>
              </a:rPr>
              <a:t>ontaminates virtually all sewage (including this)</a:t>
            </a:r>
          </a:p>
          <a:p>
            <a:endParaRPr lang="en-US" dirty="0" smtClean="0">
              <a:effectLst/>
              <a:latin typeface="Baskerville Old Face" panose="02020602080505020303" pitchFamily="18" charset="0"/>
            </a:endParaRPr>
          </a:p>
          <a:p>
            <a:endParaRPr lang="en-US" dirty="0">
              <a:latin typeface="Baskerville Old Face" panose="02020602080505020303" pitchFamily="18" charset="0"/>
            </a:endParaRPr>
          </a:p>
          <a:p>
            <a:endParaRPr lang="en-US" dirty="0" smtClean="0">
              <a:effectLst/>
              <a:latin typeface="Baskerville Old Face" panose="02020602080505020303" pitchFamily="18" charset="0"/>
            </a:endParaRPr>
          </a:p>
          <a:p>
            <a:endParaRPr lang="en-US" dirty="0" smtClean="0">
              <a:effectLst/>
              <a:latin typeface="Baskerville Old Face" panose="02020602080505020303" pitchFamily="18" charset="0"/>
            </a:endParaRPr>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562432" y="4648200"/>
            <a:ext cx="3429838" cy="2286000"/>
          </a:xfrm>
          <a:prstGeom prst="rect">
            <a:avLst/>
          </a:prstGeom>
        </p:spPr>
      </p:pic>
    </p:spTree>
    <p:extLst>
      <p:ext uri="{BB962C8B-B14F-4D97-AF65-F5344CB8AC3E}">
        <p14:creationId xmlns:p14="http://schemas.microsoft.com/office/powerpoint/2010/main" val="24601772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7017306"/>
          </a:xfrm>
          <a:prstGeom prst="rect">
            <a:avLst/>
          </a:prstGeom>
          <a:solidFill>
            <a:srgbClr val="EC3834"/>
          </a:solidFill>
        </p:spPr>
        <p:txBody>
          <a:bodyPr wrap="square">
            <a:spAutoFit/>
          </a:bodyPr>
          <a:lstStyle/>
          <a:p>
            <a:pPr algn="ctr"/>
            <a:endParaRPr lang="en-US" sz="3600" dirty="0" smtClean="0">
              <a:solidFill>
                <a:srgbClr val="002060"/>
              </a:solidFill>
              <a:effectLst/>
              <a:latin typeface="Baskerville Old Face" panose="02020602080505020303" pitchFamily="18" charset="0"/>
            </a:endParaRPr>
          </a:p>
          <a:p>
            <a:pPr algn="ctr"/>
            <a:r>
              <a:rPr lang="en-US" sz="3600" b="1" dirty="0" smtClean="0">
                <a:solidFill>
                  <a:schemeClr val="tx1">
                    <a:lumMod val="75000"/>
                    <a:lumOff val="25000"/>
                  </a:schemeClr>
                </a:solidFill>
                <a:effectLst/>
                <a:latin typeface="Baskerville Old Face" panose="02020602080505020303" pitchFamily="18" charset="0"/>
              </a:rPr>
              <a:t>DHMO AND VIOLENCE</a:t>
            </a:r>
          </a:p>
          <a:p>
            <a:endParaRPr lang="en-US" dirty="0" smtClean="0">
              <a:latin typeface="Baskerville Old Face" panose="02020602080505020303" pitchFamily="18" charset="0"/>
            </a:endParaRPr>
          </a:p>
          <a:p>
            <a:endParaRPr lang="en-US" dirty="0" smtClean="0">
              <a:latin typeface="Baskerville Old Face" panose="02020602080505020303" pitchFamily="18" charset="0"/>
            </a:endParaRPr>
          </a:p>
          <a:p>
            <a:r>
              <a:rPr lang="en-US" dirty="0" smtClean="0">
                <a:solidFill>
                  <a:schemeClr val="bg1">
                    <a:lumMod val="95000"/>
                  </a:schemeClr>
                </a:solidFill>
                <a:latin typeface="Baskerville Old Face" panose="02020602080505020303" pitchFamily="18" charset="0"/>
              </a:rPr>
              <a:t>DHMO, an </a:t>
            </a:r>
            <a:r>
              <a:rPr lang="en-US" dirty="0">
                <a:solidFill>
                  <a:schemeClr val="bg1">
                    <a:lumMod val="95000"/>
                  </a:schemeClr>
                </a:solidFill>
                <a:latin typeface="Baskerville Old Face" panose="02020602080505020303" pitchFamily="18" charset="0"/>
              </a:rPr>
              <a:t>industrial solvent and coolant, </a:t>
            </a:r>
            <a:r>
              <a:rPr lang="en-US" dirty="0" smtClean="0">
                <a:solidFill>
                  <a:schemeClr val="bg1">
                    <a:lumMod val="95000"/>
                  </a:schemeClr>
                </a:solidFill>
                <a:latin typeface="Baskerville Old Face" panose="02020602080505020303" pitchFamily="18" charset="0"/>
              </a:rPr>
              <a:t>is used </a:t>
            </a:r>
            <a:endParaRPr lang="en-US" dirty="0">
              <a:solidFill>
                <a:schemeClr val="bg1">
                  <a:lumMod val="95000"/>
                </a:schemeClr>
              </a:solidFill>
              <a:latin typeface="Baskerville Old Face" panose="02020602080505020303" pitchFamily="18" charset="0"/>
            </a:endParaRPr>
          </a:p>
          <a:p>
            <a:r>
              <a:rPr lang="en-US" dirty="0" smtClean="0">
                <a:solidFill>
                  <a:schemeClr val="bg1">
                    <a:lumMod val="95000"/>
                  </a:schemeClr>
                </a:solidFill>
                <a:latin typeface="Baskerville Old Face" panose="02020602080505020303" pitchFamily="18" charset="0"/>
              </a:rPr>
              <a:t>	</a:t>
            </a:r>
            <a:r>
              <a:rPr lang="en-US" dirty="0">
                <a:solidFill>
                  <a:schemeClr val="bg1">
                    <a:lumMod val="95000"/>
                  </a:schemeClr>
                </a:solidFill>
                <a:latin typeface="Baskerville Old Face" panose="02020602080505020303" pitchFamily="18" charset="0"/>
                <a:sym typeface="Wingdings"/>
              </a:rPr>
              <a:t> </a:t>
            </a:r>
            <a:r>
              <a:rPr lang="en-US" dirty="0">
                <a:solidFill>
                  <a:schemeClr val="tx1">
                    <a:lumMod val="75000"/>
                    <a:lumOff val="25000"/>
                  </a:schemeClr>
                </a:solidFill>
                <a:latin typeface="Baskerville Old Face" panose="02020602080505020303" pitchFamily="18" charset="0"/>
                <a:sym typeface="Wingdings"/>
              </a:rPr>
              <a:t></a:t>
            </a:r>
            <a:r>
              <a:rPr lang="en-US" dirty="0">
                <a:solidFill>
                  <a:schemeClr val="bg1">
                    <a:lumMod val="95000"/>
                  </a:schemeClr>
                </a:solidFill>
                <a:latin typeface="Baskerville Old Face" panose="02020602080505020303" pitchFamily="18" charset="0"/>
                <a:sym typeface="Wingdings"/>
              </a:rPr>
              <a:t> </a:t>
            </a:r>
            <a:r>
              <a:rPr lang="en-US" dirty="0" smtClean="0">
                <a:solidFill>
                  <a:schemeClr val="bg1">
                    <a:lumMod val="95000"/>
                  </a:schemeClr>
                </a:solidFill>
                <a:latin typeface="Baskerville Old Face" panose="02020602080505020303" pitchFamily="18" charset="0"/>
              </a:rPr>
              <a:t>in </a:t>
            </a:r>
            <a:r>
              <a:rPr lang="en-US" dirty="0">
                <a:solidFill>
                  <a:schemeClr val="bg1">
                    <a:lumMod val="95000"/>
                  </a:schemeClr>
                </a:solidFill>
                <a:latin typeface="Baskerville Old Face" panose="02020602080505020303" pitchFamily="18" charset="0"/>
              </a:rPr>
              <a:t>nuclear power plants, </a:t>
            </a:r>
          </a:p>
          <a:p>
            <a:r>
              <a:rPr lang="en-US" dirty="0" smtClean="0">
                <a:solidFill>
                  <a:schemeClr val="bg1">
                    <a:lumMod val="95000"/>
                  </a:schemeClr>
                </a:solidFill>
                <a:latin typeface="Baskerville Old Face" panose="02020602080505020303" pitchFamily="18" charset="0"/>
              </a:rPr>
              <a:t>	</a:t>
            </a:r>
            <a:r>
              <a:rPr lang="en-US" dirty="0">
                <a:solidFill>
                  <a:schemeClr val="bg1">
                    <a:lumMod val="95000"/>
                  </a:schemeClr>
                </a:solidFill>
                <a:latin typeface="Baskerville Old Face" panose="02020602080505020303" pitchFamily="18" charset="0"/>
                <a:sym typeface="Wingdings"/>
              </a:rPr>
              <a:t> </a:t>
            </a:r>
            <a:r>
              <a:rPr lang="en-US" dirty="0">
                <a:solidFill>
                  <a:schemeClr val="tx1">
                    <a:lumMod val="75000"/>
                    <a:lumOff val="25000"/>
                  </a:schemeClr>
                </a:solidFill>
                <a:latin typeface="Baskerville Old Face" panose="02020602080505020303" pitchFamily="18" charset="0"/>
                <a:sym typeface="Wingdings"/>
              </a:rPr>
              <a:t></a:t>
            </a:r>
            <a:r>
              <a:rPr lang="en-US" dirty="0">
                <a:solidFill>
                  <a:schemeClr val="bg1">
                    <a:lumMod val="95000"/>
                  </a:schemeClr>
                </a:solidFill>
                <a:latin typeface="Baskerville Old Face" panose="02020602080505020303" pitchFamily="18" charset="0"/>
                <a:sym typeface="Wingdings"/>
              </a:rPr>
              <a:t> </a:t>
            </a:r>
            <a:r>
              <a:rPr lang="en-US" dirty="0" smtClean="0">
                <a:solidFill>
                  <a:schemeClr val="bg1">
                    <a:lumMod val="95000"/>
                  </a:schemeClr>
                </a:solidFill>
                <a:latin typeface="Baskerville Old Face" panose="02020602080505020303" pitchFamily="18" charset="0"/>
              </a:rPr>
              <a:t>in </a:t>
            </a:r>
            <a:r>
              <a:rPr lang="en-US" dirty="0">
                <a:solidFill>
                  <a:schemeClr val="bg1">
                    <a:lumMod val="95000"/>
                  </a:schemeClr>
                </a:solidFill>
                <a:latin typeface="Baskerville Old Face" panose="02020602080505020303" pitchFamily="18" charset="0"/>
              </a:rPr>
              <a:t>biological and chemical weapons manufacture, </a:t>
            </a:r>
          </a:p>
          <a:p>
            <a:r>
              <a:rPr lang="en-US" dirty="0" smtClean="0">
                <a:solidFill>
                  <a:schemeClr val="bg1">
                    <a:lumMod val="95000"/>
                  </a:schemeClr>
                </a:solidFill>
                <a:latin typeface="Baskerville Old Face" panose="02020602080505020303" pitchFamily="18" charset="0"/>
              </a:rPr>
              <a:t>	</a:t>
            </a:r>
            <a:r>
              <a:rPr lang="en-US" dirty="0">
                <a:solidFill>
                  <a:schemeClr val="tx1">
                    <a:lumMod val="75000"/>
                    <a:lumOff val="25000"/>
                  </a:schemeClr>
                </a:solidFill>
                <a:latin typeface="Baskerville Old Face" panose="02020602080505020303" pitchFamily="18" charset="0"/>
                <a:sym typeface="Wingdings"/>
              </a:rPr>
              <a:t> </a:t>
            </a:r>
            <a:r>
              <a:rPr lang="en-US" dirty="0">
                <a:solidFill>
                  <a:schemeClr val="bg1">
                    <a:lumMod val="95000"/>
                  </a:schemeClr>
                </a:solidFill>
                <a:latin typeface="Baskerville Old Face" panose="02020602080505020303" pitchFamily="18" charset="0"/>
                <a:sym typeface="Wingdings"/>
              </a:rPr>
              <a:t> </a:t>
            </a:r>
            <a:r>
              <a:rPr lang="en-US" dirty="0" smtClean="0">
                <a:solidFill>
                  <a:schemeClr val="bg1">
                    <a:lumMod val="95000"/>
                  </a:schemeClr>
                </a:solidFill>
                <a:latin typeface="Baskerville Old Face" panose="02020602080505020303" pitchFamily="18" charset="0"/>
              </a:rPr>
              <a:t>in </a:t>
            </a:r>
            <a:r>
              <a:rPr lang="en-US" dirty="0">
                <a:solidFill>
                  <a:schemeClr val="bg1">
                    <a:lumMod val="95000"/>
                  </a:schemeClr>
                </a:solidFill>
                <a:latin typeface="Baskerville Old Face" panose="02020602080505020303" pitchFamily="18" charset="0"/>
              </a:rPr>
              <a:t>the development of genetically engineering crops </a:t>
            </a:r>
            <a:endParaRPr lang="en-US" dirty="0" smtClean="0">
              <a:solidFill>
                <a:schemeClr val="bg1">
                  <a:lumMod val="95000"/>
                </a:schemeClr>
              </a:solidFill>
              <a:latin typeface="Baskerville Old Face" panose="02020602080505020303" pitchFamily="18" charset="0"/>
            </a:endParaRPr>
          </a:p>
          <a:p>
            <a:r>
              <a:rPr lang="en-US" dirty="0">
                <a:solidFill>
                  <a:schemeClr val="bg1">
                    <a:lumMod val="95000"/>
                  </a:schemeClr>
                </a:solidFill>
                <a:latin typeface="Baskerville Old Face" panose="02020602080505020303" pitchFamily="18" charset="0"/>
              </a:rPr>
              <a:t> </a:t>
            </a:r>
            <a:r>
              <a:rPr lang="en-US" dirty="0" smtClean="0">
                <a:solidFill>
                  <a:schemeClr val="bg1">
                    <a:lumMod val="95000"/>
                  </a:schemeClr>
                </a:solidFill>
                <a:latin typeface="Baskerville Old Face" panose="02020602080505020303" pitchFamily="18" charset="0"/>
              </a:rPr>
              <a:t>                          and </a:t>
            </a:r>
            <a:r>
              <a:rPr lang="en-US" dirty="0">
                <a:solidFill>
                  <a:schemeClr val="bg1">
                    <a:lumMod val="95000"/>
                  </a:schemeClr>
                </a:solidFill>
                <a:latin typeface="Baskerville Old Face" panose="02020602080505020303" pitchFamily="18" charset="0"/>
              </a:rPr>
              <a:t>animals, </a:t>
            </a:r>
          </a:p>
          <a:p>
            <a:r>
              <a:rPr lang="en-US" dirty="0" smtClean="0">
                <a:solidFill>
                  <a:schemeClr val="bg1">
                    <a:lumMod val="95000"/>
                  </a:schemeClr>
                </a:solidFill>
                <a:latin typeface="Baskerville Old Face" panose="02020602080505020303" pitchFamily="18" charset="0"/>
              </a:rPr>
              <a:t>	</a:t>
            </a:r>
            <a:r>
              <a:rPr lang="en-US" dirty="0">
                <a:solidFill>
                  <a:schemeClr val="bg1">
                    <a:lumMod val="95000"/>
                  </a:schemeClr>
                </a:solidFill>
                <a:latin typeface="Baskerville Old Face" panose="02020602080505020303" pitchFamily="18" charset="0"/>
                <a:sym typeface="Wingdings"/>
              </a:rPr>
              <a:t> </a:t>
            </a:r>
            <a:r>
              <a:rPr lang="en-US" dirty="0">
                <a:solidFill>
                  <a:schemeClr val="tx1">
                    <a:lumMod val="75000"/>
                    <a:lumOff val="25000"/>
                  </a:schemeClr>
                </a:solidFill>
                <a:latin typeface="Baskerville Old Face" panose="02020602080505020303" pitchFamily="18" charset="0"/>
                <a:sym typeface="Wingdings"/>
              </a:rPr>
              <a:t></a:t>
            </a:r>
            <a:r>
              <a:rPr lang="en-US" dirty="0">
                <a:solidFill>
                  <a:schemeClr val="bg1">
                    <a:lumMod val="95000"/>
                  </a:schemeClr>
                </a:solidFill>
                <a:latin typeface="Baskerville Old Face" panose="02020602080505020303" pitchFamily="18" charset="0"/>
                <a:sym typeface="Wingdings"/>
              </a:rPr>
              <a:t> </a:t>
            </a:r>
            <a:r>
              <a:rPr lang="en-US" dirty="0" smtClean="0">
                <a:solidFill>
                  <a:schemeClr val="bg1">
                    <a:lumMod val="95000"/>
                  </a:schemeClr>
                </a:solidFill>
                <a:latin typeface="Baskerville Old Face" panose="02020602080505020303" pitchFamily="18" charset="0"/>
              </a:rPr>
              <a:t>as </a:t>
            </a:r>
            <a:r>
              <a:rPr lang="en-US" dirty="0">
                <a:solidFill>
                  <a:schemeClr val="bg1">
                    <a:lumMod val="95000"/>
                  </a:schemeClr>
                </a:solidFill>
                <a:latin typeface="Baskerville Old Face" panose="02020602080505020303" pitchFamily="18" charset="0"/>
              </a:rPr>
              <a:t>a major ingredient in many </a:t>
            </a:r>
            <a:r>
              <a:rPr lang="en-US" dirty="0" smtClean="0">
                <a:solidFill>
                  <a:schemeClr val="bg1">
                    <a:lumMod val="95000"/>
                  </a:schemeClr>
                </a:solidFill>
                <a:latin typeface="Baskerville Old Face" panose="02020602080505020303" pitchFamily="18" charset="0"/>
              </a:rPr>
              <a:t>home-made bombs,</a:t>
            </a:r>
          </a:p>
          <a:p>
            <a:r>
              <a:rPr lang="en-US" dirty="0">
                <a:solidFill>
                  <a:schemeClr val="bg1">
                    <a:lumMod val="95000"/>
                  </a:schemeClr>
                </a:solidFill>
                <a:latin typeface="Baskerville Old Face" panose="02020602080505020303" pitchFamily="18" charset="0"/>
              </a:rPr>
              <a:t> </a:t>
            </a:r>
            <a:r>
              <a:rPr lang="en-US" dirty="0" smtClean="0">
                <a:solidFill>
                  <a:schemeClr val="bg1">
                    <a:lumMod val="95000"/>
                  </a:schemeClr>
                </a:solidFill>
                <a:latin typeface="Baskerville Old Face" panose="02020602080505020303" pitchFamily="18" charset="0"/>
              </a:rPr>
              <a:t>                          including the one shown here (in Sri Lanka).</a:t>
            </a:r>
          </a:p>
          <a:p>
            <a:endParaRPr lang="en-US" dirty="0" smtClean="0">
              <a:solidFill>
                <a:schemeClr val="bg1">
                  <a:lumMod val="95000"/>
                </a:schemeClr>
              </a:solidFill>
              <a:latin typeface="Baskerville Old Face" panose="02020602080505020303" pitchFamily="18" charset="0"/>
            </a:endParaRPr>
          </a:p>
          <a:p>
            <a:r>
              <a:rPr lang="en-US" dirty="0" smtClean="0">
                <a:solidFill>
                  <a:schemeClr val="bg1">
                    <a:lumMod val="95000"/>
                  </a:schemeClr>
                </a:solidFill>
                <a:latin typeface="Baskerville Old Face" panose="02020602080505020303" pitchFamily="18" charset="0"/>
              </a:rPr>
              <a:t>Other controversial uses include   </a:t>
            </a:r>
          </a:p>
          <a:p>
            <a:r>
              <a:rPr lang="en-US" dirty="0">
                <a:solidFill>
                  <a:schemeClr val="bg1">
                    <a:lumMod val="95000"/>
                  </a:schemeClr>
                </a:solidFill>
                <a:latin typeface="Baskerville Old Face" panose="02020602080505020303" pitchFamily="18" charset="0"/>
              </a:rPr>
              <a:t>	</a:t>
            </a:r>
            <a:r>
              <a:rPr lang="en-US" dirty="0">
                <a:solidFill>
                  <a:schemeClr val="bg1">
                    <a:lumMod val="95000"/>
                  </a:schemeClr>
                </a:solidFill>
                <a:latin typeface="Baskerville Old Face" panose="02020602080505020303" pitchFamily="18" charset="0"/>
                <a:sym typeface="Wingdings"/>
              </a:rPr>
              <a:t> </a:t>
            </a:r>
            <a:r>
              <a:rPr lang="en-US" dirty="0">
                <a:solidFill>
                  <a:schemeClr val="tx1">
                    <a:lumMod val="75000"/>
                    <a:lumOff val="25000"/>
                  </a:schemeClr>
                </a:solidFill>
                <a:latin typeface="Baskerville Old Face" panose="02020602080505020303" pitchFamily="18" charset="0"/>
                <a:sym typeface="Wingdings"/>
              </a:rPr>
              <a:t></a:t>
            </a:r>
            <a:r>
              <a:rPr lang="en-US" dirty="0">
                <a:solidFill>
                  <a:schemeClr val="bg1">
                    <a:lumMod val="95000"/>
                  </a:schemeClr>
                </a:solidFill>
                <a:latin typeface="Baskerville Old Face" panose="02020602080505020303" pitchFamily="18" charset="0"/>
                <a:sym typeface="Wingdings"/>
              </a:rPr>
              <a:t> </a:t>
            </a:r>
            <a:r>
              <a:rPr lang="en-US" dirty="0" smtClean="0">
                <a:solidFill>
                  <a:schemeClr val="bg1">
                    <a:lumMod val="95000"/>
                  </a:schemeClr>
                </a:solidFill>
                <a:latin typeface="Baskerville Old Face" panose="02020602080505020303" pitchFamily="18" charset="0"/>
                <a:sym typeface="Wingdings"/>
              </a:rPr>
              <a:t>ingestion </a:t>
            </a:r>
            <a:r>
              <a:rPr lang="en-US" dirty="0" smtClean="0">
                <a:solidFill>
                  <a:schemeClr val="bg1">
                    <a:lumMod val="95000"/>
                  </a:schemeClr>
                </a:solidFill>
                <a:latin typeface="Baskerville Old Face" panose="02020602080505020303" pitchFamily="18" charset="0"/>
              </a:rPr>
              <a:t>by </a:t>
            </a:r>
            <a:r>
              <a:rPr lang="en-US" dirty="0">
                <a:solidFill>
                  <a:schemeClr val="bg1">
                    <a:lumMod val="95000"/>
                  </a:schemeClr>
                </a:solidFill>
                <a:latin typeface="Baskerville Old Face" panose="02020602080505020303" pitchFamily="18" charset="0"/>
              </a:rPr>
              <a:t>elite athletes to improve performance, </a:t>
            </a:r>
          </a:p>
          <a:p>
            <a:r>
              <a:rPr lang="en-US" dirty="0">
                <a:solidFill>
                  <a:schemeClr val="bg1">
                    <a:lumMod val="95000"/>
                  </a:schemeClr>
                </a:solidFill>
                <a:latin typeface="Baskerville Old Face" panose="02020602080505020303" pitchFamily="18" charset="0"/>
              </a:rPr>
              <a:t>	</a:t>
            </a:r>
            <a:r>
              <a:rPr lang="en-US" dirty="0">
                <a:solidFill>
                  <a:schemeClr val="bg1">
                    <a:lumMod val="95000"/>
                  </a:schemeClr>
                </a:solidFill>
                <a:latin typeface="Baskerville Old Face" panose="02020602080505020303" pitchFamily="18" charset="0"/>
                <a:sym typeface="Wingdings"/>
              </a:rPr>
              <a:t> </a:t>
            </a:r>
            <a:r>
              <a:rPr lang="en-US" dirty="0">
                <a:solidFill>
                  <a:schemeClr val="tx1">
                    <a:lumMod val="75000"/>
                    <a:lumOff val="25000"/>
                  </a:schemeClr>
                </a:solidFill>
                <a:latin typeface="Baskerville Old Face" panose="02020602080505020303" pitchFamily="18" charset="0"/>
                <a:sym typeface="Wingdings"/>
              </a:rPr>
              <a:t></a:t>
            </a:r>
            <a:r>
              <a:rPr lang="en-US" dirty="0">
                <a:solidFill>
                  <a:schemeClr val="bg1">
                    <a:lumMod val="95000"/>
                  </a:schemeClr>
                </a:solidFill>
                <a:latin typeface="Baskerville Old Face" panose="02020602080505020303" pitchFamily="18" charset="0"/>
                <a:sym typeface="Wingdings"/>
              </a:rPr>
              <a:t> </a:t>
            </a:r>
            <a:r>
              <a:rPr lang="en-US" dirty="0" smtClean="0">
                <a:solidFill>
                  <a:schemeClr val="bg1">
                    <a:lumMod val="95000"/>
                  </a:schemeClr>
                </a:solidFill>
                <a:latin typeface="Baskerville Old Face" panose="02020602080505020303" pitchFamily="18" charset="0"/>
              </a:rPr>
              <a:t>the </a:t>
            </a:r>
            <a:r>
              <a:rPr lang="en-US" dirty="0">
                <a:solidFill>
                  <a:schemeClr val="bg1">
                    <a:lumMod val="95000"/>
                  </a:schemeClr>
                </a:solidFill>
                <a:latin typeface="Baskerville Old Face" panose="02020602080505020303" pitchFamily="18" charset="0"/>
              </a:rPr>
              <a:t>production of </a:t>
            </a:r>
            <a:r>
              <a:rPr lang="en-US" dirty="0" smtClean="0">
                <a:solidFill>
                  <a:schemeClr val="bg1">
                    <a:lumMod val="95000"/>
                  </a:schemeClr>
                </a:solidFill>
                <a:latin typeface="Baskerville Old Face" panose="02020602080505020303" pitchFamily="18" charset="0"/>
              </a:rPr>
              <a:t>Styrofoam. </a:t>
            </a:r>
            <a:endParaRPr lang="en-US" dirty="0">
              <a:solidFill>
                <a:schemeClr val="bg1">
                  <a:lumMod val="95000"/>
                </a:schemeClr>
              </a:solidFill>
              <a:latin typeface="Baskerville Old Face" panose="02020602080505020303" pitchFamily="18" charset="0"/>
            </a:endParaRPr>
          </a:p>
          <a:p>
            <a:endParaRPr lang="en-US" dirty="0" smtClean="0">
              <a:solidFill>
                <a:schemeClr val="bg1">
                  <a:lumMod val="95000"/>
                </a:schemeClr>
              </a:solidFill>
              <a:latin typeface="Baskerville Old Face" panose="02020602080505020303" pitchFamily="18" charset="0"/>
            </a:endParaRPr>
          </a:p>
          <a:p>
            <a:r>
              <a:rPr lang="en-US" dirty="0" smtClean="0">
                <a:solidFill>
                  <a:schemeClr val="bg1">
                    <a:lumMod val="95000"/>
                  </a:schemeClr>
                </a:solidFill>
                <a:latin typeface="Baskerville Old Face" panose="02020602080505020303" pitchFamily="18" charset="0"/>
              </a:rPr>
              <a:t>DHMO </a:t>
            </a:r>
            <a:r>
              <a:rPr lang="en-US" dirty="0">
                <a:solidFill>
                  <a:schemeClr val="bg1">
                    <a:lumMod val="95000"/>
                  </a:schemeClr>
                </a:solidFill>
                <a:latin typeface="Baskerville Old Face" panose="02020602080505020303" pitchFamily="18" charset="0"/>
              </a:rPr>
              <a:t>is a factor in many acts of extreme acts of violence, including school shootings. </a:t>
            </a:r>
            <a:endParaRPr lang="en-US" dirty="0" smtClean="0">
              <a:solidFill>
                <a:schemeClr val="bg1">
                  <a:lumMod val="95000"/>
                </a:schemeClr>
              </a:solidFill>
              <a:latin typeface="Baskerville Old Face" panose="02020602080505020303" pitchFamily="18" charset="0"/>
            </a:endParaRPr>
          </a:p>
          <a:p>
            <a:r>
              <a:rPr lang="en-US" dirty="0">
                <a:solidFill>
                  <a:schemeClr val="bg1">
                    <a:lumMod val="95000"/>
                  </a:schemeClr>
                </a:solidFill>
                <a:latin typeface="Baskerville Old Face" panose="02020602080505020303" pitchFamily="18" charset="0"/>
              </a:rPr>
              <a:t> </a:t>
            </a:r>
            <a:r>
              <a:rPr lang="en-US" dirty="0" smtClean="0">
                <a:solidFill>
                  <a:schemeClr val="bg1">
                    <a:lumMod val="95000"/>
                  </a:schemeClr>
                </a:solidFill>
                <a:latin typeface="Baskerville Old Face" panose="02020602080505020303" pitchFamily="18" charset="0"/>
              </a:rPr>
              <a:t>    Many </a:t>
            </a:r>
            <a:r>
              <a:rPr lang="en-US" dirty="0">
                <a:solidFill>
                  <a:schemeClr val="bg1">
                    <a:lumMod val="95000"/>
                  </a:schemeClr>
                </a:solidFill>
                <a:latin typeface="Baskerville Old Face" panose="02020602080505020303" pitchFamily="18" charset="0"/>
              </a:rPr>
              <a:t>of the perpetrators are known to have had high amounts of DHMO in their systems at the time of the attacks. Nonetheless, DHMO is often available to students of all ages within the apparently safe confines of school buildings. School administrators are often unable say for certain how much of the substance is in use within their hallways. </a:t>
            </a:r>
          </a:p>
          <a:p>
            <a:endParaRPr lang="en-US" dirty="0">
              <a:latin typeface="Baskerville Old Face" panose="02020602080505020303" pitchFamily="18" charset="0"/>
            </a:endParaRPr>
          </a:p>
          <a:p>
            <a:pPr marL="285750" indent="-285750">
              <a:buFont typeface="Wingdings" pitchFamily="2" charset="2"/>
              <a:buChar char="F"/>
            </a:pPr>
            <a:endParaRPr lang="en-US" dirty="0" smtClean="0">
              <a:effectLst/>
              <a:latin typeface="Baskerville Old Face" panose="02020602080505020303" pitchFamily="18"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72200" y="1447800"/>
            <a:ext cx="2621846" cy="2621846"/>
          </a:xfrm>
          <a:prstGeom prst="rect">
            <a:avLst/>
          </a:prstGeom>
        </p:spPr>
      </p:pic>
    </p:spTree>
    <p:extLst>
      <p:ext uri="{BB962C8B-B14F-4D97-AF65-F5344CB8AC3E}">
        <p14:creationId xmlns:p14="http://schemas.microsoft.com/office/powerpoint/2010/main" val="198174805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7201972"/>
          </a:xfrm>
          <a:prstGeom prst="rect">
            <a:avLst/>
          </a:prstGeom>
          <a:solidFill>
            <a:schemeClr val="accent2">
              <a:lumMod val="50000"/>
            </a:schemeClr>
          </a:solidFill>
        </p:spPr>
        <p:txBody>
          <a:bodyPr wrap="square">
            <a:spAutoFit/>
          </a:bodyPr>
          <a:lstStyle/>
          <a:p>
            <a:pPr algn="ctr"/>
            <a:endParaRPr lang="en-US" sz="3600" dirty="0" smtClean="0">
              <a:solidFill>
                <a:srgbClr val="002060"/>
              </a:solidFill>
              <a:effectLst/>
              <a:latin typeface="Baskerville Old Face" panose="02020602080505020303" pitchFamily="18" charset="0"/>
            </a:endParaRPr>
          </a:p>
          <a:p>
            <a:pPr algn="ctr"/>
            <a:r>
              <a:rPr lang="en-US" sz="3600" b="1" dirty="0" smtClean="0">
                <a:solidFill>
                  <a:srgbClr val="FFFF00"/>
                </a:solidFill>
                <a:effectLst/>
                <a:latin typeface="Baskerville Old Face" panose="02020602080505020303" pitchFamily="18" charset="0"/>
              </a:rPr>
              <a:t>THE POLITICS OF DHMO</a:t>
            </a:r>
          </a:p>
          <a:p>
            <a:r>
              <a:rPr lang="en-US" dirty="0" smtClean="0">
                <a:solidFill>
                  <a:schemeClr val="bg1"/>
                </a:solidFill>
                <a:latin typeface="Baskerville Old Face" panose="02020602080505020303" pitchFamily="18" charset="0"/>
              </a:rPr>
              <a:t>Since </a:t>
            </a:r>
            <a:r>
              <a:rPr lang="en-US" dirty="0">
                <a:solidFill>
                  <a:schemeClr val="bg1"/>
                </a:solidFill>
                <a:latin typeface="Baskerville Old Face" panose="02020602080505020303" pitchFamily="18" charset="0"/>
              </a:rPr>
              <a:t>DHMO </a:t>
            </a:r>
            <a:r>
              <a:rPr lang="en-US" dirty="0" smtClean="0">
                <a:solidFill>
                  <a:schemeClr val="bg1"/>
                </a:solidFill>
                <a:latin typeface="Baskerville Old Face" panose="02020602080505020303" pitchFamily="18" charset="0"/>
              </a:rPr>
              <a:t>or hydroxyl acid is </a:t>
            </a:r>
            <a:r>
              <a:rPr lang="en-US" dirty="0">
                <a:solidFill>
                  <a:schemeClr val="bg1"/>
                </a:solidFill>
                <a:latin typeface="Baskerville Old Face" panose="02020602080505020303" pitchFamily="18" charset="0"/>
              </a:rPr>
              <a:t>a constituent of many known toxic substances, diseases and disease-causing agents, environmental </a:t>
            </a:r>
            <a:r>
              <a:rPr lang="en-US" dirty="0" smtClean="0">
                <a:solidFill>
                  <a:schemeClr val="bg1"/>
                </a:solidFill>
                <a:latin typeface="Baskerville Old Face" panose="02020602080505020303" pitchFamily="18" charset="0"/>
              </a:rPr>
              <a:t>hazards. </a:t>
            </a:r>
            <a:r>
              <a:rPr lang="en-US" dirty="0">
                <a:solidFill>
                  <a:schemeClr val="bg1"/>
                </a:solidFill>
                <a:latin typeface="Baskerville Old Face" panose="02020602080505020303" pitchFamily="18" charset="0"/>
              </a:rPr>
              <a:t>and can be lethal to humans in quantities as small as a </a:t>
            </a:r>
            <a:r>
              <a:rPr lang="en-US" dirty="0" smtClean="0">
                <a:solidFill>
                  <a:schemeClr val="bg1"/>
                </a:solidFill>
                <a:latin typeface="Baskerville Old Face" panose="02020602080505020303" pitchFamily="18" charset="0"/>
              </a:rPr>
              <a:t>thimbleful, why is its use not banned or even seriously regulated?</a:t>
            </a:r>
          </a:p>
          <a:p>
            <a:endParaRPr lang="en-US" dirty="0" smtClean="0">
              <a:latin typeface="Baskerville Old Face" panose="02020602080505020303" pitchFamily="18" charset="0"/>
            </a:endParaRPr>
          </a:p>
          <a:p>
            <a:pPr algn="ctr"/>
            <a:r>
              <a:rPr lang="en-US" sz="2400" dirty="0" smtClean="0">
                <a:solidFill>
                  <a:schemeClr val="bg1"/>
                </a:solidFill>
                <a:latin typeface="Baskerville Old Face" panose="02020602080505020303" pitchFamily="18" charset="0"/>
              </a:rPr>
              <a:t>PEOPLE </a:t>
            </a:r>
            <a:r>
              <a:rPr lang="en-US" sz="2400" dirty="0">
                <a:solidFill>
                  <a:schemeClr val="bg1"/>
                </a:solidFill>
                <a:latin typeface="Baskerville Old Face" panose="02020602080505020303" pitchFamily="18" charset="0"/>
              </a:rPr>
              <a:t>UNDERSTAND THE TRUTH!</a:t>
            </a:r>
            <a:endParaRPr lang="en-US" dirty="0">
              <a:solidFill>
                <a:schemeClr val="bg1"/>
              </a:solidFill>
              <a:latin typeface="Baskerville Old Face" panose="02020602080505020303" pitchFamily="18" charset="0"/>
            </a:endParaRPr>
          </a:p>
          <a:p>
            <a:r>
              <a:rPr lang="en-US" dirty="0">
                <a:solidFill>
                  <a:schemeClr val="bg1"/>
                </a:solidFill>
                <a:latin typeface="Baskerville Old Face" panose="02020602080505020303" pitchFamily="18" charset="0"/>
              </a:rPr>
              <a:t>A recent study conducted by researchers Patrick K. </a:t>
            </a:r>
            <a:r>
              <a:rPr lang="en-US" dirty="0" err="1">
                <a:solidFill>
                  <a:schemeClr val="bg1"/>
                </a:solidFill>
                <a:latin typeface="Baskerville Old Face" panose="02020602080505020303" pitchFamily="18" charset="0"/>
              </a:rPr>
              <a:t>McCluskey</a:t>
            </a:r>
            <a:r>
              <a:rPr lang="en-US" dirty="0">
                <a:solidFill>
                  <a:schemeClr val="bg1"/>
                </a:solidFill>
                <a:latin typeface="Baskerville Old Face" panose="02020602080505020303" pitchFamily="18" charset="0"/>
              </a:rPr>
              <a:t> and Matthew </a:t>
            </a:r>
            <a:r>
              <a:rPr lang="en-US" dirty="0" err="1">
                <a:solidFill>
                  <a:schemeClr val="bg1"/>
                </a:solidFill>
                <a:latin typeface="Baskerville Old Face" panose="02020602080505020303" pitchFamily="18" charset="0"/>
              </a:rPr>
              <a:t>Kulick</a:t>
            </a:r>
            <a:r>
              <a:rPr lang="en-US" dirty="0">
                <a:solidFill>
                  <a:schemeClr val="bg1"/>
                </a:solidFill>
                <a:latin typeface="Baskerville Old Face" panose="02020602080505020303" pitchFamily="18" charset="0"/>
              </a:rPr>
              <a:t> found </a:t>
            </a:r>
          </a:p>
          <a:p>
            <a:r>
              <a:rPr lang="en-US" dirty="0">
                <a:solidFill>
                  <a:schemeClr val="bg1"/>
                </a:solidFill>
                <a:latin typeface="Baskerville Old Face" panose="02020602080505020303" pitchFamily="18" charset="0"/>
              </a:rPr>
              <a:t>that nearly 90% of the citizens participating in their study were willing to sign a petition to support an outright ban on the use of </a:t>
            </a:r>
            <a:r>
              <a:rPr lang="en-US" dirty="0" smtClean="0">
                <a:solidFill>
                  <a:schemeClr val="bg1"/>
                </a:solidFill>
                <a:latin typeface="Baskerville Old Face" panose="02020602080505020303" pitchFamily="18" charset="0"/>
              </a:rPr>
              <a:t>DHMO. </a:t>
            </a:r>
            <a:endParaRPr lang="en-US" dirty="0">
              <a:solidFill>
                <a:schemeClr val="bg1"/>
              </a:solidFill>
              <a:latin typeface="Baskerville Old Face" panose="02020602080505020303" pitchFamily="18" charset="0"/>
            </a:endParaRPr>
          </a:p>
          <a:p>
            <a:endParaRPr lang="en-US" dirty="0">
              <a:latin typeface="Baskerville Old Face" panose="02020602080505020303" pitchFamily="18" charset="0"/>
            </a:endParaRPr>
          </a:p>
          <a:p>
            <a:pPr algn="ctr"/>
            <a:r>
              <a:rPr lang="en-US" sz="2400" dirty="0" smtClean="0">
                <a:solidFill>
                  <a:schemeClr val="bg1"/>
                </a:solidFill>
                <a:effectLst/>
                <a:latin typeface="Baskerville Old Face" panose="02020602080505020303" pitchFamily="18" charset="0"/>
              </a:rPr>
              <a:t>YET GOVERNMENTS REFUSE TO ACT</a:t>
            </a:r>
            <a:endParaRPr lang="en-US" dirty="0" smtClean="0">
              <a:solidFill>
                <a:schemeClr val="bg1"/>
              </a:solidFill>
              <a:latin typeface="Baskerville Old Face" panose="02020602080505020303" pitchFamily="18" charset="0"/>
            </a:endParaRPr>
          </a:p>
          <a:p>
            <a:pPr marL="285750" indent="-285750">
              <a:buFont typeface="Wingdings" pitchFamily="2" charset="2"/>
              <a:buChar char="F"/>
            </a:pPr>
            <a:r>
              <a:rPr lang="en-US" dirty="0" smtClean="0">
                <a:solidFill>
                  <a:schemeClr val="bg1"/>
                </a:solidFill>
                <a:latin typeface="Baskerville Old Face" panose="02020602080505020303" pitchFamily="18" charset="0"/>
              </a:rPr>
              <a:t>The world’s military establishment s are thoroughly reliant on DHMO use.</a:t>
            </a:r>
          </a:p>
          <a:p>
            <a:pPr marL="285750" indent="-285750">
              <a:buFont typeface="Wingdings" pitchFamily="2" charset="2"/>
              <a:buChar char="F"/>
            </a:pPr>
            <a:r>
              <a:rPr lang="en-US" dirty="0" smtClean="0">
                <a:solidFill>
                  <a:schemeClr val="bg1"/>
                </a:solidFill>
                <a:latin typeface="Baskerville Old Face" panose="02020602080505020303" pitchFamily="18" charset="0"/>
              </a:rPr>
              <a:t>Many countries also seem compromised by massive economic reliance on and investment in DHMO, which is a component (very rarely explicitly acknowledged) in a wide range of economic activities.  </a:t>
            </a:r>
            <a:endParaRPr lang="en-US" dirty="0" smtClean="0">
              <a:solidFill>
                <a:schemeClr val="bg1"/>
              </a:solidFill>
              <a:effectLst/>
              <a:latin typeface="Baskerville Old Face" panose="02020602080505020303" pitchFamily="18" charset="0"/>
            </a:endParaRPr>
          </a:p>
          <a:p>
            <a:pPr marL="285750" indent="-285750">
              <a:buFont typeface="Wingdings" pitchFamily="2" charset="2"/>
              <a:buChar char="F"/>
            </a:pPr>
            <a:r>
              <a:rPr lang="en-US" dirty="0" smtClean="0">
                <a:solidFill>
                  <a:schemeClr val="bg1"/>
                </a:solidFill>
                <a:effectLst/>
                <a:latin typeface="Baskerville Old Face" panose="02020602080505020303" pitchFamily="18" charset="0"/>
              </a:rPr>
              <a:t>The European Union, for instance, refuses to classify </a:t>
            </a:r>
            <a:r>
              <a:rPr lang="en-US" dirty="0" err="1" smtClean="0">
                <a:solidFill>
                  <a:schemeClr val="bg1"/>
                </a:solidFill>
                <a:latin typeface="Baskerville Old Face" panose="02020602080505020303" pitchFamily="18" charset="0"/>
              </a:rPr>
              <a:t>d</a:t>
            </a:r>
            <a:r>
              <a:rPr lang="en-US" dirty="0" err="1" smtClean="0">
                <a:solidFill>
                  <a:schemeClr val="bg1"/>
                </a:solidFill>
                <a:effectLst/>
                <a:latin typeface="Baskerville Old Face" panose="02020602080505020303" pitchFamily="18" charset="0"/>
              </a:rPr>
              <a:t>ihydrogen</a:t>
            </a:r>
            <a:r>
              <a:rPr lang="en-US" dirty="0" smtClean="0">
                <a:solidFill>
                  <a:schemeClr val="bg1"/>
                </a:solidFill>
                <a:effectLst/>
                <a:latin typeface="Baskerville Old Face" panose="02020602080505020303" pitchFamily="18" charset="0"/>
              </a:rPr>
              <a:t> monoxide as a toxic or carcinogenic substance, as it does with better known chemicals such as hydrochloric acid and benzene.</a:t>
            </a:r>
          </a:p>
          <a:p>
            <a:endParaRPr lang="en-US" dirty="0" smtClean="0">
              <a:solidFill>
                <a:schemeClr val="bg1"/>
              </a:solidFill>
              <a:effectLst/>
              <a:latin typeface="Baskerville Old Face" panose="02020602080505020303" pitchFamily="18" charset="0"/>
            </a:endParaRPr>
          </a:p>
          <a:p>
            <a:endParaRPr lang="en-US" dirty="0">
              <a:solidFill>
                <a:schemeClr val="bg1"/>
              </a:solidFill>
              <a:latin typeface="Baskerville Old Face" panose="02020602080505020303" pitchFamily="18" charset="0"/>
            </a:endParaRPr>
          </a:p>
          <a:p>
            <a:endParaRPr lang="en-US" dirty="0" smtClean="0">
              <a:solidFill>
                <a:schemeClr val="bg1"/>
              </a:solidFill>
              <a:effectLst/>
              <a:latin typeface="Baskerville Old Face" panose="02020602080505020303" pitchFamily="18" charset="0"/>
            </a:endParaRPr>
          </a:p>
          <a:p>
            <a:endParaRPr lang="en-US" dirty="0" smtClean="0">
              <a:solidFill>
                <a:schemeClr val="bg1"/>
              </a:solidFill>
              <a:effectLst/>
              <a:latin typeface="Baskerville Old Face" panose="02020602080505020303" pitchFamily="18" charset="0"/>
            </a:endParaRPr>
          </a:p>
        </p:txBody>
      </p:sp>
    </p:spTree>
    <p:extLst>
      <p:ext uri="{BB962C8B-B14F-4D97-AF65-F5344CB8AC3E}">
        <p14:creationId xmlns:p14="http://schemas.microsoft.com/office/powerpoint/2010/main" val="33365868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500"/>
                                        <p:tgtEl>
                                          <p:spTgt spid="2">
                                            <p:txEl>
                                              <p:pRg st="1" end="1"/>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2">
                                            <p:txEl>
                                              <p:pRg st="2" end="2"/>
                                            </p:txEl>
                                          </p:spTgt>
                                        </p:tgtEl>
                                        <p:attrNameLst>
                                          <p:attrName>style.visibility</p:attrName>
                                        </p:attrNameLst>
                                      </p:cBhvr>
                                      <p:to>
                                        <p:strVal val="visible"/>
                                      </p:to>
                                    </p:set>
                                    <p:animEffect transition="in" filter="fade">
                                      <p:cBhvr>
                                        <p:cTn id="10" dur="500"/>
                                        <p:tgtEl>
                                          <p:spTgt spid="2">
                                            <p:txEl>
                                              <p:pRg st="2" end="2"/>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2">
                                            <p:txEl>
                                              <p:pRg st="4" end="4"/>
                                            </p:txEl>
                                          </p:spTgt>
                                        </p:tgtEl>
                                        <p:attrNameLst>
                                          <p:attrName>style.visibility</p:attrName>
                                        </p:attrNameLst>
                                      </p:cBhvr>
                                      <p:to>
                                        <p:strVal val="visible"/>
                                      </p:to>
                                    </p:set>
                                    <p:animEffect transition="in" filter="fade">
                                      <p:cBhvr>
                                        <p:cTn id="13" dur="500"/>
                                        <p:tgtEl>
                                          <p:spTgt spid="2">
                                            <p:txEl>
                                              <p:pRg st="4" end="4"/>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2">
                                            <p:txEl>
                                              <p:pRg st="5" end="5"/>
                                            </p:txEl>
                                          </p:spTgt>
                                        </p:tgtEl>
                                        <p:attrNameLst>
                                          <p:attrName>style.visibility</p:attrName>
                                        </p:attrNameLst>
                                      </p:cBhvr>
                                      <p:to>
                                        <p:strVal val="visible"/>
                                      </p:to>
                                    </p:set>
                                    <p:animEffect transition="in" filter="fade">
                                      <p:cBhvr>
                                        <p:cTn id="16" dur="500"/>
                                        <p:tgtEl>
                                          <p:spTgt spid="2">
                                            <p:txEl>
                                              <p:pRg st="5" end="5"/>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2">
                                            <p:txEl>
                                              <p:pRg st="6" end="6"/>
                                            </p:txEl>
                                          </p:spTgt>
                                        </p:tgtEl>
                                        <p:attrNameLst>
                                          <p:attrName>style.visibility</p:attrName>
                                        </p:attrNameLst>
                                      </p:cBhvr>
                                      <p:to>
                                        <p:strVal val="visible"/>
                                      </p:to>
                                    </p:set>
                                    <p:animEffect transition="in" filter="fade">
                                      <p:cBhvr>
                                        <p:cTn id="19" dur="500"/>
                                        <p:tgtEl>
                                          <p:spTgt spid="2">
                                            <p:txEl>
                                              <p:pRg st="6" end="6"/>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2">
                                            <p:txEl>
                                              <p:pRg st="8" end="8"/>
                                            </p:txEl>
                                          </p:spTgt>
                                        </p:tgtEl>
                                        <p:attrNameLst>
                                          <p:attrName>style.visibility</p:attrName>
                                        </p:attrNameLst>
                                      </p:cBhvr>
                                      <p:to>
                                        <p:strVal val="visible"/>
                                      </p:to>
                                    </p:set>
                                    <p:animEffect transition="in" filter="fade">
                                      <p:cBhvr>
                                        <p:cTn id="22" dur="500"/>
                                        <p:tgtEl>
                                          <p:spTgt spid="2">
                                            <p:txEl>
                                              <p:pRg st="8" end="8"/>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2">
                                            <p:txEl>
                                              <p:pRg st="9" end="9"/>
                                            </p:txEl>
                                          </p:spTgt>
                                        </p:tgtEl>
                                        <p:attrNameLst>
                                          <p:attrName>style.visibility</p:attrName>
                                        </p:attrNameLst>
                                      </p:cBhvr>
                                      <p:to>
                                        <p:strVal val="visible"/>
                                      </p:to>
                                    </p:set>
                                    <p:animEffect transition="in" filter="fade">
                                      <p:cBhvr>
                                        <p:cTn id="25" dur="500"/>
                                        <p:tgtEl>
                                          <p:spTgt spid="2">
                                            <p:txEl>
                                              <p:pRg st="9" end="9"/>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2">
                                            <p:txEl>
                                              <p:pRg st="10" end="10"/>
                                            </p:txEl>
                                          </p:spTgt>
                                        </p:tgtEl>
                                        <p:attrNameLst>
                                          <p:attrName>style.visibility</p:attrName>
                                        </p:attrNameLst>
                                      </p:cBhvr>
                                      <p:to>
                                        <p:strVal val="visible"/>
                                      </p:to>
                                    </p:set>
                                    <p:animEffect transition="in" filter="fade">
                                      <p:cBhvr>
                                        <p:cTn id="28" dur="500"/>
                                        <p:tgtEl>
                                          <p:spTgt spid="2">
                                            <p:txEl>
                                              <p:pRg st="10" end="10"/>
                                            </p:txEl>
                                          </p:spTgt>
                                        </p:tgtEl>
                                      </p:cBhvr>
                                    </p:animEffect>
                                  </p:childTnLst>
                                </p:cTn>
                              </p:par>
                              <p:par>
                                <p:cTn id="29" presetID="10" presetClass="entr" presetSubtype="0" fill="hold" nodeType="withEffect">
                                  <p:stCondLst>
                                    <p:cond delay="0"/>
                                  </p:stCondLst>
                                  <p:childTnLst>
                                    <p:set>
                                      <p:cBhvr>
                                        <p:cTn id="30" dur="1" fill="hold">
                                          <p:stCondLst>
                                            <p:cond delay="0"/>
                                          </p:stCondLst>
                                        </p:cTn>
                                        <p:tgtEl>
                                          <p:spTgt spid="2">
                                            <p:txEl>
                                              <p:pRg st="11" end="11"/>
                                            </p:txEl>
                                          </p:spTgt>
                                        </p:tgtEl>
                                        <p:attrNameLst>
                                          <p:attrName>style.visibility</p:attrName>
                                        </p:attrNameLst>
                                      </p:cBhvr>
                                      <p:to>
                                        <p:strVal val="visible"/>
                                      </p:to>
                                    </p:set>
                                    <p:animEffect transition="in" filter="fade">
                                      <p:cBhvr>
                                        <p:cTn id="31" dur="500"/>
                                        <p:tgtEl>
                                          <p:spTgt spid="2">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6858000"/>
          </a:xfrm>
          <a:solidFill>
            <a:schemeClr val="tx1"/>
          </a:solidFill>
        </p:spPr>
        <p:txBody>
          <a:bodyPr>
            <a:noAutofit/>
          </a:bodyPr>
          <a:lstStyle/>
          <a:p>
            <a:r>
              <a:rPr lang="en-US" sz="9600" dirty="0" smtClean="0">
                <a:solidFill>
                  <a:schemeClr val="bg1">
                    <a:lumMod val="85000"/>
                  </a:schemeClr>
                </a:solidFill>
                <a:latin typeface="Chiller" panose="04020404031007020602" pitchFamily="82" charset="0"/>
              </a:rPr>
              <a:t>So what should we do? </a:t>
            </a:r>
            <a:br>
              <a:rPr lang="en-US" sz="9600" dirty="0" smtClean="0">
                <a:solidFill>
                  <a:schemeClr val="bg1">
                    <a:lumMod val="85000"/>
                  </a:schemeClr>
                </a:solidFill>
                <a:latin typeface="Chiller" panose="04020404031007020602" pitchFamily="82" charset="0"/>
              </a:rPr>
            </a:br>
            <a:r>
              <a:rPr lang="en-US" sz="9600" dirty="0" smtClean="0">
                <a:solidFill>
                  <a:schemeClr val="bg1">
                    <a:lumMod val="85000"/>
                  </a:schemeClr>
                </a:solidFill>
                <a:latin typeface="Chiller" panose="04020404031007020602" pitchFamily="82" charset="0"/>
              </a:rPr>
              <a:t>Ask yourself:</a:t>
            </a:r>
            <a:endParaRPr lang="en-US" sz="9600" dirty="0">
              <a:solidFill>
                <a:schemeClr val="bg1">
                  <a:lumMod val="85000"/>
                </a:schemeClr>
              </a:solidFill>
              <a:latin typeface="Chiller" panose="04020404031007020602" pitchFamily="82" charset="0"/>
            </a:endParaRPr>
          </a:p>
        </p:txBody>
      </p:sp>
    </p:spTree>
    <p:extLst>
      <p:ext uri="{BB962C8B-B14F-4D97-AF65-F5344CB8AC3E}">
        <p14:creationId xmlns:p14="http://schemas.microsoft.com/office/powerpoint/2010/main" val="146712244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6858000"/>
          </a:xfrm>
          <a:solidFill>
            <a:schemeClr val="tx1"/>
          </a:solidFill>
        </p:spPr>
        <p:txBody>
          <a:bodyPr>
            <a:noAutofit/>
          </a:bodyPr>
          <a:lstStyle/>
          <a:p>
            <a:r>
              <a:rPr lang="en-US" sz="8000" dirty="0">
                <a:solidFill>
                  <a:schemeClr val="bg1">
                    <a:lumMod val="85000"/>
                  </a:schemeClr>
                </a:solidFill>
                <a:latin typeface="Chiller" panose="04020404031007020602" pitchFamily="82" charset="0"/>
              </a:rPr>
              <a:t>a</a:t>
            </a:r>
            <a:r>
              <a:rPr lang="en-US" sz="8000" dirty="0" smtClean="0">
                <a:solidFill>
                  <a:schemeClr val="bg1">
                    <a:lumMod val="85000"/>
                  </a:schemeClr>
                </a:solidFill>
                <a:latin typeface="Chiller" panose="04020404031007020602" pitchFamily="82" charset="0"/>
              </a:rPr>
              <a:t>re you prepared to sign a petition calling for an outright ban on the exploitation of DHMO?</a:t>
            </a:r>
            <a:br>
              <a:rPr lang="en-US" sz="8000" dirty="0" smtClean="0">
                <a:solidFill>
                  <a:schemeClr val="bg1">
                    <a:lumMod val="85000"/>
                  </a:schemeClr>
                </a:solidFill>
                <a:latin typeface="Chiller" panose="04020404031007020602" pitchFamily="82" charset="0"/>
              </a:rPr>
            </a:br>
            <a:endParaRPr lang="en-US" sz="8000" dirty="0">
              <a:solidFill>
                <a:schemeClr val="bg1">
                  <a:lumMod val="85000"/>
                </a:schemeClr>
              </a:solidFill>
              <a:latin typeface="Chiller" panose="04020404031007020602" pitchFamily="82" charset="0"/>
            </a:endParaRPr>
          </a:p>
        </p:txBody>
      </p:sp>
    </p:spTree>
    <p:extLst>
      <p:ext uri="{BB962C8B-B14F-4D97-AF65-F5344CB8AC3E}">
        <p14:creationId xmlns:p14="http://schemas.microsoft.com/office/powerpoint/2010/main" val="420195516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6858000"/>
          </a:xfrm>
          <a:solidFill>
            <a:schemeClr val="tx1"/>
          </a:solidFill>
        </p:spPr>
        <p:txBody>
          <a:bodyPr>
            <a:noAutofit/>
          </a:bodyPr>
          <a:lstStyle/>
          <a:p>
            <a:r>
              <a:rPr lang="en-US" sz="8000" dirty="0" smtClean="0">
                <a:solidFill>
                  <a:schemeClr val="bg1">
                    <a:lumMod val="85000"/>
                  </a:schemeClr>
                </a:solidFill>
                <a:latin typeface="Chiller" panose="04020404031007020602" pitchFamily="82" charset="0"/>
              </a:rPr>
              <a:t>Or at least for immediate action against its </a:t>
            </a:r>
            <a:r>
              <a:rPr lang="en-US" sz="8000" dirty="0" smtClean="0">
                <a:solidFill>
                  <a:schemeClr val="bg1">
                    <a:lumMod val="85000"/>
                  </a:schemeClr>
                </a:solidFill>
                <a:latin typeface="Chiller" panose="04020404031007020602" pitchFamily="82" charset="0"/>
              </a:rPr>
              <a:t/>
            </a:r>
            <a:br>
              <a:rPr lang="en-US" sz="8000" dirty="0" smtClean="0">
                <a:solidFill>
                  <a:schemeClr val="bg1">
                    <a:lumMod val="85000"/>
                  </a:schemeClr>
                </a:solidFill>
                <a:latin typeface="Chiller" panose="04020404031007020602" pitchFamily="82" charset="0"/>
              </a:rPr>
            </a:br>
            <a:r>
              <a:rPr lang="en-US" sz="8000" dirty="0" smtClean="0">
                <a:solidFill>
                  <a:schemeClr val="bg1">
                    <a:lumMod val="85000"/>
                  </a:schemeClr>
                </a:solidFill>
                <a:latin typeface="Chiller" panose="04020404031007020602" pitchFamily="82" charset="0"/>
              </a:rPr>
              <a:t>promiscuous </a:t>
            </a:r>
            <a:r>
              <a:rPr lang="en-US" sz="8000" dirty="0" smtClean="0">
                <a:solidFill>
                  <a:schemeClr val="bg1">
                    <a:lumMod val="85000"/>
                  </a:schemeClr>
                </a:solidFill>
                <a:latin typeface="Chiller" panose="04020404031007020602" pitchFamily="82" charset="0"/>
              </a:rPr>
              <a:t>use?</a:t>
            </a:r>
            <a:endParaRPr lang="en-US" sz="8000" dirty="0">
              <a:solidFill>
                <a:schemeClr val="bg1">
                  <a:lumMod val="85000"/>
                </a:schemeClr>
              </a:solidFill>
              <a:latin typeface="Chiller" panose="04020404031007020602" pitchFamily="82" charset="0"/>
            </a:endParaRPr>
          </a:p>
        </p:txBody>
      </p:sp>
    </p:spTree>
    <p:extLst>
      <p:ext uri="{BB962C8B-B14F-4D97-AF65-F5344CB8AC3E}">
        <p14:creationId xmlns:p14="http://schemas.microsoft.com/office/powerpoint/2010/main" val="270748442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91</TotalTime>
  <Words>638</Words>
  <Application>Microsoft Office PowerPoint</Application>
  <PresentationFormat>On-screen Show (4:3)</PresentationFormat>
  <Paragraphs>92</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DHMO:  the universal killer</vt:lpstr>
      <vt:lpstr>PowerPoint Presentation</vt:lpstr>
      <vt:lpstr>PowerPoint Presentation</vt:lpstr>
      <vt:lpstr>PowerPoint Presentation</vt:lpstr>
      <vt:lpstr>PowerPoint Presentation</vt:lpstr>
      <vt:lpstr>PowerPoint Presentation</vt:lpstr>
      <vt:lpstr>So what should we do?  Ask yourself:</vt:lpstr>
      <vt:lpstr>are you prepared to sign a petition calling for an outright ban on the exploitation of DHMO? </vt:lpstr>
      <vt:lpstr>Or at least for immediate action against its  promiscuous use?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DHMO:  the universal killer</dc:title>
  <dc:creator>Richard Major</dc:creator>
  <cp:lastModifiedBy>Richard Major</cp:lastModifiedBy>
  <cp:revision>16</cp:revision>
  <dcterms:created xsi:type="dcterms:W3CDTF">2013-11-22T12:00:17Z</dcterms:created>
  <dcterms:modified xsi:type="dcterms:W3CDTF">2013-11-22T14:39:40Z</dcterms:modified>
</cp:coreProperties>
</file>